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mp4" ContentType="video/mp4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06"/>
  </p:notesMasterIdLst>
  <p:sldIdLst>
    <p:sldId id="256" r:id="rId2"/>
    <p:sldId id="304" r:id="rId3"/>
    <p:sldId id="340" r:id="rId4"/>
    <p:sldId id="341" r:id="rId5"/>
    <p:sldId id="342" r:id="rId6"/>
    <p:sldId id="305" r:id="rId7"/>
    <p:sldId id="395" r:id="rId8"/>
    <p:sldId id="307" r:id="rId9"/>
    <p:sldId id="308" r:id="rId10"/>
    <p:sldId id="309" r:id="rId11"/>
    <p:sldId id="310" r:id="rId12"/>
    <p:sldId id="311" r:id="rId13"/>
    <p:sldId id="312" r:id="rId14"/>
    <p:sldId id="327" r:id="rId15"/>
    <p:sldId id="315" r:id="rId16"/>
    <p:sldId id="316" r:id="rId17"/>
    <p:sldId id="328" r:id="rId18"/>
    <p:sldId id="330" r:id="rId19"/>
    <p:sldId id="329" r:id="rId20"/>
    <p:sldId id="334" r:id="rId21"/>
    <p:sldId id="335" r:id="rId22"/>
    <p:sldId id="336" r:id="rId23"/>
    <p:sldId id="318" r:id="rId24"/>
    <p:sldId id="337" r:id="rId25"/>
    <p:sldId id="338" r:id="rId26"/>
    <p:sldId id="319" r:id="rId27"/>
    <p:sldId id="343" r:id="rId28"/>
    <p:sldId id="344" r:id="rId29"/>
    <p:sldId id="345" r:id="rId30"/>
    <p:sldId id="346" r:id="rId31"/>
    <p:sldId id="347" r:id="rId32"/>
    <p:sldId id="398" r:id="rId33"/>
    <p:sldId id="397" r:id="rId34"/>
    <p:sldId id="351" r:id="rId35"/>
    <p:sldId id="396" r:id="rId36"/>
    <p:sldId id="317" r:id="rId37"/>
    <p:sldId id="331" r:id="rId38"/>
    <p:sldId id="339" r:id="rId39"/>
    <p:sldId id="321" r:id="rId40"/>
    <p:sldId id="349" r:id="rId41"/>
    <p:sldId id="352" r:id="rId42"/>
    <p:sldId id="350" r:id="rId43"/>
    <p:sldId id="322" r:id="rId44"/>
    <p:sldId id="399" r:id="rId45"/>
    <p:sldId id="323" r:id="rId46"/>
    <p:sldId id="320" r:id="rId47"/>
    <p:sldId id="400" r:id="rId48"/>
    <p:sldId id="353" r:id="rId49"/>
    <p:sldId id="354" r:id="rId50"/>
    <p:sldId id="325" r:id="rId51"/>
    <p:sldId id="326" r:id="rId52"/>
    <p:sldId id="306" r:id="rId53"/>
    <p:sldId id="355" r:id="rId54"/>
    <p:sldId id="356" r:id="rId55"/>
    <p:sldId id="357" r:id="rId56"/>
    <p:sldId id="358" r:id="rId57"/>
    <p:sldId id="359" r:id="rId58"/>
    <p:sldId id="360" r:id="rId59"/>
    <p:sldId id="361" r:id="rId60"/>
    <p:sldId id="362" r:id="rId61"/>
    <p:sldId id="363" r:id="rId62"/>
    <p:sldId id="364" r:id="rId63"/>
    <p:sldId id="365" r:id="rId64"/>
    <p:sldId id="366" r:id="rId65"/>
    <p:sldId id="367" r:id="rId66"/>
    <p:sldId id="368" r:id="rId67"/>
    <p:sldId id="370" r:id="rId68"/>
    <p:sldId id="371" r:id="rId69"/>
    <p:sldId id="372" r:id="rId70"/>
    <p:sldId id="373" r:id="rId71"/>
    <p:sldId id="374" r:id="rId72"/>
    <p:sldId id="375" r:id="rId73"/>
    <p:sldId id="376" r:id="rId74"/>
    <p:sldId id="369" r:id="rId75"/>
    <p:sldId id="377" r:id="rId76"/>
    <p:sldId id="378" r:id="rId77"/>
    <p:sldId id="379" r:id="rId78"/>
    <p:sldId id="380" r:id="rId79"/>
    <p:sldId id="381" r:id="rId80"/>
    <p:sldId id="382" r:id="rId81"/>
    <p:sldId id="383" r:id="rId82"/>
    <p:sldId id="384" r:id="rId83"/>
    <p:sldId id="385" r:id="rId84"/>
    <p:sldId id="386" r:id="rId85"/>
    <p:sldId id="388" r:id="rId86"/>
    <p:sldId id="387" r:id="rId87"/>
    <p:sldId id="389" r:id="rId88"/>
    <p:sldId id="390" r:id="rId89"/>
    <p:sldId id="401" r:id="rId90"/>
    <p:sldId id="402" r:id="rId91"/>
    <p:sldId id="403" r:id="rId92"/>
    <p:sldId id="404" r:id="rId93"/>
    <p:sldId id="405" r:id="rId94"/>
    <p:sldId id="406" r:id="rId95"/>
    <p:sldId id="393" r:id="rId96"/>
    <p:sldId id="394" r:id="rId97"/>
    <p:sldId id="391" r:id="rId98"/>
    <p:sldId id="392" r:id="rId99"/>
    <p:sldId id="290" r:id="rId100"/>
    <p:sldId id="332" r:id="rId101"/>
    <p:sldId id="314" r:id="rId102"/>
    <p:sldId id="313" r:id="rId103"/>
    <p:sldId id="348" r:id="rId104"/>
    <p:sldId id="333" r:id="rId105"/>
  </p:sldIdLst>
  <p:sldSz cx="9144000" cy="6858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2EDD"/>
    <a:srgbClr val="8D1187"/>
    <a:srgbClr val="032C45"/>
    <a:srgbClr val="E84B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56"/>
    <p:restoredTop sz="94664"/>
  </p:normalViewPr>
  <p:slideViewPr>
    <p:cSldViewPr snapToGrid="0" snapToObjects="1">
      <p:cViewPr>
        <p:scale>
          <a:sx n="90" d="100"/>
          <a:sy n="90" d="100"/>
        </p:scale>
        <p:origin x="1728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notesMaster" Target="notesMasters/notesMaster1.xml"/><Relationship Id="rId107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viewProps" Target="viewProps.xml"/><Relationship Id="rId109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tableStyles" Target="tableStyle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Relationship Id="rId2" Type="http://schemas.openxmlformats.org/officeDocument/2006/relationships/image" Target="../media/image1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Relationship Id="rId2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8528EB-C9C9-744E-ABE3-ADF243DDFC20}" type="datetimeFigureOut">
              <a:rPr lang="en-US" smtClean="0"/>
              <a:t>1/29/21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87BC88-BB71-1C4F-862C-CBED3BA7A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827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1971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1293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8358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00745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64053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235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73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43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577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18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592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8846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491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4663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607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3766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5204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5326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4692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848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048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6689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367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350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706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907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86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6026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2802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023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6445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298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0566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823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535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4252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07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003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08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7947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200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804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242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576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2241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578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116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25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365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9713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079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500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8084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3123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5650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816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3935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6575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86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61183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4491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2466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5628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1704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4471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3926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415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297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4984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733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1485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38708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5550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058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85400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75893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2304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87998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8078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7109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949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3614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1673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9831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4802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0598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45884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2882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0301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1307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0875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49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3329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08742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15400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18902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4464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73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8282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0472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13029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1960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3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84A66-3683-4F4E-A02A-483F72D1CB88}" type="datetime1">
              <a:rPr lang="en-US" smtClean="0"/>
              <a:t>1/29/21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59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7B0B6-4A21-ED43-A796-12C3436768CD}" type="datetime1">
              <a:rPr lang="en-US" smtClean="0"/>
              <a:t>1/29/21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3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9B43A-676B-594F-AA7B-4789F9FA115D}" type="datetime1">
              <a:rPr lang="en-US" smtClean="0"/>
              <a:t>1/29/21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979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BEE6-20CC-0742-9AD4-3F30E458B323}" type="datetime1">
              <a:rPr lang="en-US" smtClean="0"/>
              <a:t>1/29/21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81500" y="6356351"/>
            <a:ext cx="381000" cy="365125"/>
          </a:xfrm>
        </p:spPr>
        <p:txBody>
          <a:bodyPr/>
          <a:lstStyle>
            <a:lvl1pPr algn="ctr">
              <a:defRPr/>
            </a:lvl1pPr>
          </a:lstStyle>
          <a:p>
            <a:fld id="{9EC07648-5E8E-4E41-8BB9-E38920FCCC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872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BD880-C26C-4842-990A-7B0DFFC2EC1C}" type="datetime1">
              <a:rPr lang="en-US" smtClean="0"/>
              <a:t>1/29/21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28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1629E-294D-7A48-BCD0-0DE4CBBC496E}" type="datetime1">
              <a:rPr lang="en-US" smtClean="0"/>
              <a:t>1/29/21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09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C60B1-F4EA-654A-8DBD-0F4FB2F5FEE1}" type="datetime1">
              <a:rPr lang="en-US" smtClean="0"/>
              <a:t>1/29/21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07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28863-881F-3C47-A4FA-2AD88057FB83}" type="datetime1">
              <a:rPr lang="en-US" smtClean="0"/>
              <a:t>1/29/21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891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AC897-7CF9-7F48-AA43-54068EF4237E}" type="datetime1">
              <a:rPr lang="en-US" smtClean="0"/>
              <a:t>1/29/21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76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D4CCD-0BDE-F54B-B12B-6B8308DA544A}" type="datetime1">
              <a:rPr lang="en-US" smtClean="0"/>
              <a:t>1/29/21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28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2B492-7A0D-F249-897C-88E995F50508}" type="datetime1">
              <a:rPr lang="en-US" smtClean="0"/>
              <a:t>1/29/21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659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tiff"/><Relationship Id="rId14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818" y="0"/>
            <a:ext cx="7886700" cy="893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32220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F73531-4424-7941-B909-44C9C4ED66F6}" type="datetime1">
              <a:rPr lang="en-US" smtClean="0"/>
              <a:t>1/29/21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598DC8F6-B768-6743-B565-FE131F68677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3098" y="6324452"/>
            <a:ext cx="2945219" cy="4990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033D04D9-3B50-844E-8FCC-ADEEC30EAC3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195805" y="6411429"/>
            <a:ext cx="2001359" cy="53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87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E84B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E84B26"/>
        </a:buClr>
        <a:buFont typeface="System Font Regular"/>
        <a:buChar char="▸"/>
        <a:defRPr sz="2800" kern="1200">
          <a:solidFill>
            <a:srgbClr val="032C45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84B26"/>
        </a:buClr>
        <a:buFont typeface="Arial" panose="020B0604020202020204" pitchFamily="34" charset="0"/>
        <a:buChar char="•"/>
        <a:defRPr sz="2400" kern="1200">
          <a:solidFill>
            <a:srgbClr val="032C45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84B26"/>
        </a:buClr>
        <a:buFont typeface="System Font Regular"/>
        <a:buChar char="◦"/>
        <a:defRPr sz="2000" kern="1200">
          <a:solidFill>
            <a:srgbClr val="032C45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32C45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32C45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6.jpe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6.jpe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6.jpeg"/><Relationship Id="rId5" Type="http://schemas.openxmlformats.org/officeDocument/2006/relationships/oleObject" Target="../embeddings/oleObject1.bin"/><Relationship Id="rId6" Type="http://schemas.openxmlformats.org/officeDocument/2006/relationships/image" Target="../media/image16.e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1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6.jpeg"/><Relationship Id="rId5" Type="http://schemas.openxmlformats.org/officeDocument/2006/relationships/oleObject" Target="../embeddings/oleObject3.bin"/><Relationship Id="rId6" Type="http://schemas.openxmlformats.org/officeDocument/2006/relationships/image" Target="../media/image16.e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17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image" Target="../media/image6.jpeg"/><Relationship Id="rId5" Type="http://schemas.openxmlformats.org/officeDocument/2006/relationships/oleObject" Target="../embeddings/oleObject5.bin"/><Relationship Id="rId6" Type="http://schemas.openxmlformats.org/officeDocument/2006/relationships/image" Target="../media/image17.emf"/><Relationship Id="rId7" Type="http://schemas.openxmlformats.org/officeDocument/2006/relationships/image" Target="../media/image18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image" Target="../media/image6.jpeg"/><Relationship Id="rId5" Type="http://schemas.openxmlformats.org/officeDocument/2006/relationships/oleObject" Target="../embeddings/oleObject6.bin"/><Relationship Id="rId6" Type="http://schemas.openxmlformats.org/officeDocument/2006/relationships/image" Target="../media/image17.emf"/><Relationship Id="rId7" Type="http://schemas.openxmlformats.org/officeDocument/2006/relationships/image" Target="../media/image19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image" Target="../media/image6.jpeg"/><Relationship Id="rId5" Type="http://schemas.openxmlformats.org/officeDocument/2006/relationships/image" Target="../media/image9.png"/><Relationship Id="rId6" Type="http://schemas.openxmlformats.org/officeDocument/2006/relationships/oleObject" Target="../embeddings/oleObject7.bin"/><Relationship Id="rId7" Type="http://schemas.openxmlformats.org/officeDocument/2006/relationships/image" Target="../media/image17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3.xml"/><Relationship Id="rId4" Type="http://schemas.openxmlformats.org/officeDocument/2006/relationships/image" Target="../media/image6.jpeg"/><Relationship Id="rId5" Type="http://schemas.openxmlformats.org/officeDocument/2006/relationships/oleObject" Target="../embeddings/oleObject8.bin"/><Relationship Id="rId6" Type="http://schemas.openxmlformats.org/officeDocument/2006/relationships/image" Target="../media/image17.emf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jpeg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5.xml"/><Relationship Id="rId4" Type="http://schemas.openxmlformats.org/officeDocument/2006/relationships/image" Target="../media/image6.jpeg"/><Relationship Id="rId5" Type="http://schemas.openxmlformats.org/officeDocument/2006/relationships/oleObject" Target="../embeddings/oleObject9.bin"/><Relationship Id="rId6" Type="http://schemas.openxmlformats.org/officeDocument/2006/relationships/image" Target="../media/image17.emf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31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43.png"/><Relationship Id="rId5" Type="http://schemas.openxmlformats.org/officeDocument/2006/relationships/image" Target="../media/image14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58.png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69.emf"/><Relationship Id="rId5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8.xml"/><Relationship Id="rId5" Type="http://schemas.openxmlformats.org/officeDocument/2006/relationships/image" Target="../media/image6.jpe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3.gif"/><Relationship Id="rId5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6.jpe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6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21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17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17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91.png"/><Relationship Id="rId5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91.png"/><Relationship Id="rId5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6.jpe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6.jpe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0370D0E-E32F-974F-870E-EEAC42341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426" y="641891"/>
            <a:ext cx="8766313" cy="1330381"/>
          </a:xfrm>
        </p:spPr>
        <p:txBody>
          <a:bodyPr>
            <a:noAutofit/>
          </a:bodyPr>
          <a:lstStyle/>
          <a:p>
            <a:pPr algn="l"/>
            <a:r>
              <a:rPr lang="en-US" sz="3800" dirty="0" smtClean="0"/>
              <a:t>Time Integration of Reacting Flows and Energy-Stable Hybrid Spatial </a:t>
            </a:r>
            <a:r>
              <a:rPr lang="en-US" sz="3800" dirty="0" err="1" smtClean="0"/>
              <a:t>Discretizations</a:t>
            </a:r>
            <a:endParaRPr lang="en-US" sz="3800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968B75A-78D0-1D46-A5DD-1C32ADB97D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5122" y="5232903"/>
            <a:ext cx="6858000" cy="1017633"/>
          </a:xfrm>
        </p:spPr>
        <p:txBody>
          <a:bodyPr>
            <a:normAutofit/>
          </a:bodyPr>
          <a:lstStyle/>
          <a:p>
            <a:pPr algn="r"/>
            <a:r>
              <a:rPr lang="en-US" dirty="0" smtClean="0">
                <a:solidFill>
                  <a:srgbClr val="E84B26"/>
                </a:solidFill>
              </a:rPr>
              <a:t>Cory Mikida (AE)</a:t>
            </a:r>
            <a:endParaRPr lang="en-US" dirty="0">
              <a:solidFill>
                <a:srgbClr val="E84B26"/>
              </a:solidFill>
            </a:endParaRPr>
          </a:p>
          <a:p>
            <a:pPr algn="r"/>
            <a:r>
              <a:rPr lang="en-US" dirty="0" smtClean="0">
                <a:solidFill>
                  <a:srgbClr val="E84B26"/>
                </a:solidFill>
              </a:rPr>
              <a:t>Preliminary Exam (Thursday, February 25</a:t>
            </a:r>
            <a:r>
              <a:rPr lang="en-US" baseline="30000" dirty="0" smtClean="0">
                <a:solidFill>
                  <a:srgbClr val="E84B26"/>
                </a:solidFill>
              </a:rPr>
              <a:t>th</a:t>
            </a:r>
            <a:r>
              <a:rPr lang="en-US" dirty="0" smtClean="0">
                <a:solidFill>
                  <a:srgbClr val="E84B26"/>
                </a:solidFill>
              </a:rPr>
              <a:t>, 2021)</a:t>
            </a:r>
            <a:endParaRPr lang="en-US" dirty="0">
              <a:solidFill>
                <a:srgbClr val="E84B26"/>
              </a:solidFill>
            </a:endParaRPr>
          </a:p>
          <a:p>
            <a:pPr algn="r"/>
            <a:endParaRPr lang="en-US" dirty="0">
              <a:solidFill>
                <a:srgbClr val="E84B26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961988F6-476D-D843-8B8D-1D4D04B3CB08}"/>
              </a:ext>
            </a:extLst>
          </p:cNvPr>
          <p:cNvCxnSpPr/>
          <p:nvPr/>
        </p:nvCxnSpPr>
        <p:spPr>
          <a:xfrm>
            <a:off x="221816" y="2375673"/>
            <a:ext cx="8567531" cy="0"/>
          </a:xfrm>
          <a:prstGeom prst="line">
            <a:avLst/>
          </a:prstGeom>
          <a:ln>
            <a:solidFill>
              <a:srgbClr val="032C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6EBF7B8C-A554-334B-A0C5-D4A404694954}"/>
              </a:ext>
            </a:extLst>
          </p:cNvPr>
          <p:cNvCxnSpPr>
            <a:cxnSpLocks/>
          </p:cNvCxnSpPr>
          <p:nvPr/>
        </p:nvCxnSpPr>
        <p:spPr>
          <a:xfrm>
            <a:off x="221816" y="4465982"/>
            <a:ext cx="8567531" cy="0"/>
          </a:xfrm>
          <a:prstGeom prst="line">
            <a:avLst/>
          </a:prstGeom>
          <a:ln>
            <a:solidFill>
              <a:srgbClr val="032C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614" y="2448505"/>
            <a:ext cx="1951125" cy="1940404"/>
          </a:xfrm>
          <a:prstGeom prst="rect">
            <a:avLst/>
          </a:prstGeom>
        </p:spPr>
      </p:pic>
      <p:pic>
        <p:nvPicPr>
          <p:cNvPr id="10" name="Picture 2" descr="http://ceesd.ncsa.illinois.edu/wp-content/uploads/2020/08/combus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997" y="2509069"/>
            <a:ext cx="447675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linois Fighting Illini -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17" y="2431999"/>
            <a:ext cx="1365684" cy="197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77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Given: an existing framework for multi-rate integration that has been proven effective for fully-explicit time advancement</a:t>
            </a:r>
          </a:p>
          <a:p>
            <a:pPr lvl="1"/>
            <a:r>
              <a:rPr lang="en-US" sz="2000" dirty="0" smtClean="0"/>
              <a:t>Timescale splitting -&gt; apply CFL condition to overset meshes</a:t>
            </a:r>
          </a:p>
          <a:p>
            <a:pPr lvl="1"/>
            <a:r>
              <a:rPr lang="en-US" sz="2000" dirty="0" smtClean="0"/>
              <a:t>Component coupling -&gt; energy-stable penalty-based interpolation</a:t>
            </a:r>
          </a:p>
          <a:p>
            <a:pPr lvl="1"/>
            <a:r>
              <a:rPr lang="en-US" sz="2000" dirty="0" smtClean="0"/>
              <a:t>Implementation: Python packages for code generation of multi-rate integrators as well as a number of other schemes, some of which are </a:t>
            </a:r>
            <a:r>
              <a:rPr lang="en-US" sz="2000" b="1" dirty="0" smtClean="0"/>
              <a:t>implicit</a:t>
            </a:r>
            <a:r>
              <a:rPr lang="en-US" sz="2000" dirty="0" smtClean="0"/>
              <a:t>/incorporate </a:t>
            </a:r>
            <a:r>
              <a:rPr lang="en-US" sz="2000" b="1" dirty="0" smtClean="0"/>
              <a:t>implicit solves</a:t>
            </a:r>
          </a:p>
          <a:p>
            <a:r>
              <a:rPr lang="en-US" sz="2400" dirty="0" smtClean="0"/>
              <a:t>Consider: combining performance improvement capabilities of multi-rate integration with flexibility of treating different right-hand sides implicitly or explicitly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10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61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09" y="2469607"/>
            <a:ext cx="8602181" cy="1179034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48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Mass Diffusion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Mass diffusion: mixture-averaged model with correction term for mass conservation</a:t>
            </a:r>
          </a:p>
          <a:p>
            <a:r>
              <a:rPr lang="en-US" sz="2400" dirty="0" err="1" smtClean="0"/>
              <a:t>X</a:t>
            </a:r>
            <a:r>
              <a:rPr lang="en-US" sz="2400" baseline="-25000" dirty="0" err="1" smtClean="0"/>
              <a:t>k</a:t>
            </a:r>
            <a:r>
              <a:rPr lang="en-US" sz="2400" dirty="0" smtClean="0"/>
              <a:t>: mole fraction of species k, W: mean molecular weight, </a:t>
            </a:r>
            <a:r>
              <a:rPr lang="en-US" sz="2400" dirty="0" err="1" smtClean="0"/>
              <a:t>D</a:t>
            </a:r>
            <a:r>
              <a:rPr lang="en-US" sz="2400" baseline="-25000" dirty="0" err="1" smtClean="0"/>
              <a:t>k,m</a:t>
            </a:r>
            <a:r>
              <a:rPr lang="en-US" sz="2400" dirty="0" smtClean="0"/>
              <a:t>: binary diffusivity coefficient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How stiff is this relative to the species production rates?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101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898" y="2771023"/>
            <a:ext cx="1997204" cy="5482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384" y="3408132"/>
            <a:ext cx="2504231" cy="8042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795" y="4191145"/>
            <a:ext cx="2121408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Thermodynamic Quantities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Various thermodynamic quantities for gas mixtures: NASA 9-coefficient polynomial characterization</a:t>
            </a:r>
          </a:p>
          <a:p>
            <a:pPr lvl="1"/>
            <a:r>
              <a:rPr lang="en-US" sz="2000" dirty="0" smtClean="0"/>
              <a:t>Unlike NASA7, supports arbitrary number of temperature regions</a:t>
            </a:r>
          </a:p>
          <a:p>
            <a:pPr lvl="1"/>
            <a:r>
              <a:rPr lang="en-US" sz="2000" dirty="0" smtClean="0"/>
              <a:t>More accurate in cases with </a:t>
            </a:r>
            <a:r>
              <a:rPr lang="en-US" sz="2000" b="1" dirty="0" smtClean="0"/>
              <a:t>large temperature variation</a:t>
            </a:r>
          </a:p>
          <a:p>
            <a:r>
              <a:rPr lang="en-US" sz="2400" dirty="0" smtClean="0"/>
              <a:t>Used to produce per-species descriptions of internal energy and specific heats at constant volume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Totals for mixtures can be obtained using these quantities in conjunction with species concentrations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102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862" y="3505854"/>
            <a:ext cx="6030089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92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Attenuation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(Insert stuff here)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103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07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Implementation: Code Generation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(Insert text here)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104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48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Potential impact: challenge existing state-of-the-art for CFD simulation of reacting flows -&gt; produce faster and more accurate turnaround for</a:t>
            </a:r>
            <a:r>
              <a:rPr lang="mr-IN" sz="2400" dirty="0" smtClean="0"/>
              <a:t>…</a:t>
            </a:r>
            <a:endParaRPr lang="en-US" sz="2400" dirty="0" smtClean="0"/>
          </a:p>
          <a:p>
            <a:pPr lvl="1"/>
            <a:r>
              <a:rPr lang="en-US" sz="2000" dirty="0" smtClean="0"/>
              <a:t>Combustion for propulsion: scramjets/ramjets</a:t>
            </a:r>
          </a:p>
          <a:p>
            <a:pPr lvl="1"/>
            <a:r>
              <a:rPr lang="en-US" sz="2000" dirty="0" smtClean="0"/>
              <a:t>Problems in atmospheric sciences -&gt; climate concerns</a:t>
            </a:r>
          </a:p>
          <a:p>
            <a:pPr lvl="1"/>
            <a:r>
              <a:rPr lang="en-US" sz="2000" dirty="0" smtClean="0"/>
              <a:t>Furnaces/residential heating -&gt; energy efficiency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11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mage result for scramjet combustion simul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2" y="3911077"/>
            <a:ext cx="51816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0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The Topic/Problem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 smtClean="0"/>
              <a:t>mission statement: develop </a:t>
            </a:r>
            <a:r>
              <a:rPr lang="en-US" sz="2400" dirty="0" smtClean="0"/>
              <a:t>efficient, accurate</a:t>
            </a:r>
            <a:r>
              <a:rPr lang="en-US" sz="2400" dirty="0" smtClean="0"/>
              <a:t>, and </a:t>
            </a:r>
            <a:r>
              <a:rPr lang="en-US" sz="2400" dirty="0" smtClean="0"/>
              <a:t>stable</a:t>
            </a:r>
            <a:r>
              <a:rPr lang="en-US" sz="2400" dirty="0" smtClean="0"/>
              <a:t> time </a:t>
            </a:r>
            <a:r>
              <a:rPr lang="en-US" sz="2400" dirty="0" smtClean="0"/>
              <a:t>integration schemes for </a:t>
            </a:r>
            <a:r>
              <a:rPr lang="en-US" sz="2400" b="1" dirty="0" smtClean="0"/>
              <a:t>reacting </a:t>
            </a:r>
            <a:r>
              <a:rPr lang="en-US" sz="2400" b="1" dirty="0" smtClean="0"/>
              <a:t>flows</a:t>
            </a:r>
          </a:p>
          <a:p>
            <a:pPr lvl="1"/>
            <a:r>
              <a:rPr lang="en-US" sz="2000" b="1" dirty="0"/>
              <a:t>Efficient: </a:t>
            </a:r>
            <a:r>
              <a:rPr lang="en-US" sz="2000" dirty="0"/>
              <a:t>splitting of timescales via </a:t>
            </a:r>
            <a:r>
              <a:rPr lang="en-US" sz="2000" dirty="0" smtClean="0"/>
              <a:t>multi-rate</a:t>
            </a:r>
            <a:endParaRPr lang="en-US" sz="2000" b="1" dirty="0" smtClean="0"/>
          </a:p>
          <a:p>
            <a:pPr lvl="1"/>
            <a:r>
              <a:rPr lang="en-US" sz="2000" b="1" dirty="0" smtClean="0"/>
              <a:t>Accurate and Stable: </a:t>
            </a:r>
            <a:r>
              <a:rPr lang="en-US" sz="2000" dirty="0" smtClean="0"/>
              <a:t>high-order temporal resolution</a:t>
            </a:r>
            <a:r>
              <a:rPr lang="en-US" sz="2000" dirty="0"/>
              <a:t>, with </a:t>
            </a:r>
            <a:r>
              <a:rPr lang="en-US" sz="2000" i="1" dirty="0"/>
              <a:t>flexibility</a:t>
            </a:r>
            <a:r>
              <a:rPr lang="en-US" sz="2000" dirty="0"/>
              <a:t> to advance separate components implicitly or </a:t>
            </a:r>
            <a:r>
              <a:rPr lang="en-US" sz="2000" dirty="0" smtClean="0"/>
              <a:t>explicitly, as well as </a:t>
            </a:r>
            <a:r>
              <a:rPr lang="en-US" sz="2000" i="1" dirty="0" err="1" smtClean="0"/>
              <a:t>adaptivity</a:t>
            </a:r>
            <a:r>
              <a:rPr lang="en-US" sz="2000" dirty="0" smtClean="0"/>
              <a:t> introduced via local error-informed </a:t>
            </a:r>
            <a:r>
              <a:rPr lang="en-US" sz="2000" dirty="0" err="1" smtClean="0"/>
              <a:t>timestep</a:t>
            </a:r>
            <a:r>
              <a:rPr lang="en-US" sz="2000" dirty="0" smtClean="0"/>
              <a:t> control</a:t>
            </a:r>
          </a:p>
          <a:p>
            <a:r>
              <a:rPr lang="en-US" sz="2400" dirty="0" smtClean="0"/>
              <a:t>Gauging efficacy: comparison with existing methods, stress-testing with appropriately stiff demonstrative problems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12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28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Governing Equations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 smtClean="0"/>
              <a:t>Navier</a:t>
            </a:r>
            <a:r>
              <a:rPr lang="en-US" sz="2400" dirty="0" smtClean="0"/>
              <a:t>-Stokes equations with added equations for mass fraction evolution, as well as pressure/temperature evolution</a:t>
            </a:r>
            <a:endParaRPr lang="en-US" sz="2400" b="1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81" y="2094338"/>
            <a:ext cx="4214019" cy="3592451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4762500" y="1945822"/>
            <a:ext cx="3464617" cy="441052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/>
              <a:t>In these equations:</a:t>
            </a:r>
          </a:p>
          <a:p>
            <a:r>
              <a:rPr lang="en-US" sz="1700" dirty="0" smtClean="0"/>
              <a:t>𝜌 = density</a:t>
            </a:r>
          </a:p>
          <a:p>
            <a:r>
              <a:rPr lang="en-US" sz="1700" dirty="0" err="1" smtClean="0"/>
              <a:t>u</a:t>
            </a:r>
            <a:r>
              <a:rPr lang="en-US" sz="1700" baseline="-25000" dirty="0" err="1" smtClean="0"/>
              <a:t>i</a:t>
            </a:r>
            <a:r>
              <a:rPr lang="en-US" sz="1700" dirty="0" smtClean="0"/>
              <a:t> = velocity in </a:t>
            </a:r>
            <a:r>
              <a:rPr lang="en-US" sz="1700" dirty="0" err="1" smtClean="0"/>
              <a:t>ith</a:t>
            </a:r>
            <a:r>
              <a:rPr lang="en-US" sz="1700" dirty="0" smtClean="0"/>
              <a:t> direction</a:t>
            </a:r>
          </a:p>
          <a:p>
            <a:r>
              <a:rPr lang="en-US" sz="1700" dirty="0" smtClean="0"/>
              <a:t>𝛿</a:t>
            </a:r>
            <a:r>
              <a:rPr lang="en-US" sz="1700" baseline="-25000" dirty="0" err="1" smtClean="0"/>
              <a:t>ij</a:t>
            </a:r>
            <a:r>
              <a:rPr lang="en-US" sz="1700" dirty="0" smtClean="0"/>
              <a:t> = </a:t>
            </a:r>
            <a:r>
              <a:rPr lang="en-US" sz="1700" dirty="0" err="1" smtClean="0"/>
              <a:t>Kronecker</a:t>
            </a:r>
            <a:r>
              <a:rPr lang="en-US" sz="1700" dirty="0" smtClean="0"/>
              <a:t> delta</a:t>
            </a:r>
          </a:p>
          <a:p>
            <a:r>
              <a:rPr lang="en-US" sz="1700" dirty="0" smtClean="0"/>
              <a:t>𝜏</a:t>
            </a:r>
            <a:r>
              <a:rPr lang="en-US" sz="1700" baseline="-25000" dirty="0" err="1" smtClean="0"/>
              <a:t>ij</a:t>
            </a:r>
            <a:r>
              <a:rPr lang="en-US" sz="1700" dirty="0" smtClean="0"/>
              <a:t> = fluid stress tensor</a:t>
            </a:r>
          </a:p>
          <a:p>
            <a:r>
              <a:rPr lang="en-US" sz="1700" dirty="0" smtClean="0"/>
              <a:t>E = total energy</a:t>
            </a:r>
          </a:p>
          <a:p>
            <a:r>
              <a:rPr lang="en-US" sz="1700" dirty="0" smtClean="0"/>
              <a:t>T = temperature</a:t>
            </a:r>
          </a:p>
          <a:p>
            <a:r>
              <a:rPr lang="en-US" sz="1700" dirty="0" smtClean="0"/>
              <a:t>P = pressure</a:t>
            </a:r>
          </a:p>
          <a:p>
            <a:r>
              <a:rPr lang="en-US" sz="1700" dirty="0" smtClean="0"/>
              <a:t>q = heat flux</a:t>
            </a:r>
          </a:p>
          <a:p>
            <a:r>
              <a:rPr lang="en-US" sz="1700" dirty="0" err="1" smtClean="0"/>
              <a:t>W</a:t>
            </a:r>
            <a:r>
              <a:rPr lang="en-US" sz="1700" baseline="-25000" dirty="0" err="1" smtClean="0"/>
              <a:t>k</a:t>
            </a:r>
            <a:r>
              <a:rPr lang="en-US" sz="1700" dirty="0" smtClean="0"/>
              <a:t> = molecular weight of kth species</a:t>
            </a:r>
          </a:p>
          <a:p>
            <a:r>
              <a:rPr lang="en-US" sz="1700" dirty="0" err="1" smtClean="0"/>
              <a:t>ὠ</a:t>
            </a:r>
            <a:r>
              <a:rPr lang="en-US" sz="1700" baseline="-25000" dirty="0" err="1" smtClean="0"/>
              <a:t>k</a:t>
            </a:r>
            <a:r>
              <a:rPr lang="en-US" sz="1700" dirty="0" smtClean="0"/>
              <a:t> = production rate of kth species</a:t>
            </a:r>
          </a:p>
          <a:p>
            <a:r>
              <a:rPr lang="en-US" sz="1700" dirty="0" smtClean="0"/>
              <a:t>R = gas constant</a:t>
            </a:r>
          </a:p>
          <a:p>
            <a:r>
              <a:rPr lang="en-US" sz="1700" dirty="0" smtClean="0"/>
              <a:t>n = number of moles of gas</a:t>
            </a:r>
          </a:p>
          <a:p>
            <a:r>
              <a:rPr lang="en-US" sz="1700" dirty="0" smtClean="0"/>
              <a:t>[C]</a:t>
            </a:r>
            <a:r>
              <a:rPr lang="en-US" sz="1700" baseline="-25000" dirty="0" smtClean="0"/>
              <a:t>k</a:t>
            </a:r>
            <a:r>
              <a:rPr lang="en-US" sz="1700" dirty="0" smtClean="0"/>
              <a:t> = concentration of kth species</a:t>
            </a:r>
          </a:p>
          <a:p>
            <a:r>
              <a:rPr lang="en-US" sz="1700" dirty="0" err="1" smtClean="0"/>
              <a:t>C</a:t>
            </a:r>
            <a:r>
              <a:rPr lang="en-US" sz="1700" baseline="-25000" dirty="0" err="1" smtClean="0"/>
              <a:t>v,k</a:t>
            </a:r>
            <a:r>
              <a:rPr lang="en-US" sz="1700" dirty="0" smtClean="0"/>
              <a:t> = specific heat at constant volume of kth species</a:t>
            </a:r>
          </a:p>
          <a:p>
            <a:r>
              <a:rPr lang="en-US" sz="1700" dirty="0" err="1" smtClean="0"/>
              <a:t>U</a:t>
            </a:r>
            <a:r>
              <a:rPr lang="en-US" sz="1700" baseline="-25000" dirty="0" err="1" smtClean="0"/>
              <a:t>k</a:t>
            </a:r>
            <a:r>
              <a:rPr lang="en-US" sz="1700" dirty="0" smtClean="0"/>
              <a:t>(T) = internal energy of kth species at temperature 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6730305" y="2128384"/>
            <a:ext cx="2500808" cy="4410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 smtClean="0"/>
              <a:t>Y</a:t>
            </a:r>
            <a:r>
              <a:rPr lang="en-US" sz="1200" baseline="-25000" dirty="0" err="1" smtClean="0"/>
              <a:t>k</a:t>
            </a:r>
            <a:r>
              <a:rPr lang="en-US" sz="1200" dirty="0" smtClean="0"/>
              <a:t> = mass fraction of kth species</a:t>
            </a:r>
          </a:p>
          <a:p>
            <a:r>
              <a:rPr lang="en-US" sz="1200" dirty="0" smtClean="0"/>
              <a:t>𝜑</a:t>
            </a:r>
            <a:r>
              <a:rPr lang="en-US" sz="1200" baseline="-25000" dirty="0" err="1" smtClean="0"/>
              <a:t>ki</a:t>
            </a:r>
            <a:r>
              <a:rPr lang="en-US" sz="1200" dirty="0" smtClean="0"/>
              <a:t> = diffusion flux of kth species</a:t>
            </a:r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62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Governing Equations (2)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Primary stiffness contribution is of course from the mass fraction evolution equations – in particular </a:t>
            </a:r>
            <a:r>
              <a:rPr lang="en-US" sz="2400" smtClean="0"/>
              <a:t>our focus is on RHS</a:t>
            </a:r>
            <a:endParaRPr lang="en-US" sz="2400" b="1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81" y="2094338"/>
            <a:ext cx="4214019" cy="3592451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4929979" y="1942193"/>
            <a:ext cx="3694510" cy="4248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Pressure and temperature updates typically come from energy relation/EOS:</a:t>
            </a:r>
          </a:p>
          <a:p>
            <a:endParaRPr lang="en-US" sz="2400" dirty="0"/>
          </a:p>
          <a:p>
            <a:r>
              <a:rPr lang="en-US" sz="2400" dirty="0" smtClean="0"/>
              <a:t>For now, we instead adopt time rate of changes for these quantities based on operator-splitting approach (constant internal energy/volume in reaction </a:t>
            </a:r>
            <a:r>
              <a:rPr lang="en-US" sz="2400" dirty="0" err="1" smtClean="0"/>
              <a:t>substep</a:t>
            </a:r>
            <a:r>
              <a:rPr lang="en-US" sz="2400" dirty="0" smtClean="0"/>
              <a:t>)</a:t>
            </a:r>
            <a:endParaRPr lang="en-US" sz="2400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974" y="3029983"/>
            <a:ext cx="1681853" cy="4679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68744" y="4318000"/>
            <a:ext cx="2912756" cy="1368789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165600" y="3911601"/>
            <a:ext cx="573883" cy="3175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5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Species Production Rates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Species production rates: Arrhenius rates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15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801" y="2436461"/>
            <a:ext cx="2899398" cy="781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10" y="1733363"/>
            <a:ext cx="1940936" cy="8198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69" y="2827391"/>
            <a:ext cx="2060018" cy="8759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4" y="4014140"/>
            <a:ext cx="2457988" cy="19999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801" y="3377640"/>
            <a:ext cx="5661026" cy="211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Multi-Rate Integration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16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60817" y="1038753"/>
            <a:ext cx="8774222" cy="490502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Solve </a:t>
            </a:r>
            <a:r>
              <a:rPr lang="en-US" sz="2400" i="1" dirty="0" smtClean="0"/>
              <a:t>y’ = a(</a:t>
            </a:r>
            <a:r>
              <a:rPr lang="en-US" sz="2400" i="1" dirty="0" err="1" smtClean="0"/>
              <a:t>t,y</a:t>
            </a:r>
            <a:r>
              <a:rPr lang="en-US" sz="2400" i="1" dirty="0" smtClean="0"/>
              <a:t>)</a:t>
            </a:r>
            <a:r>
              <a:rPr lang="en-US" sz="2400" dirty="0" smtClean="0"/>
              <a:t>…split into fast/slow terms</a:t>
            </a:r>
            <a:endParaRPr lang="en-US" sz="20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Multi-step methods: construct an approximation of </a:t>
            </a:r>
            <a:r>
              <a:rPr lang="en-US" sz="2400" i="1" dirty="0" smtClean="0"/>
              <a:t>a,</a:t>
            </a:r>
            <a:r>
              <a:rPr lang="en-US" sz="2400" i="1" dirty="0"/>
              <a:t> </a:t>
            </a:r>
            <a:r>
              <a:rPr lang="en-US" sz="2400" i="1" dirty="0" smtClean="0"/>
              <a:t>ã </a:t>
            </a:r>
            <a:r>
              <a:rPr lang="en-US" sz="2400" dirty="0" smtClean="0"/>
              <a:t>based on history of past values </a:t>
            </a:r>
          </a:p>
          <a:p>
            <a:pPr lvl="1"/>
            <a:r>
              <a:rPr lang="en-US" sz="2000" b="1" dirty="0" smtClean="0"/>
              <a:t>Adams-</a:t>
            </a:r>
            <a:r>
              <a:rPr lang="en-US" sz="2000" b="1" dirty="0" err="1" smtClean="0"/>
              <a:t>Bashforth</a:t>
            </a:r>
            <a:r>
              <a:rPr lang="en-US" sz="2000" dirty="0" smtClean="0"/>
              <a:t>: construct </a:t>
            </a:r>
            <a:r>
              <a:rPr lang="en-US" sz="2000" i="1" dirty="0" smtClean="0"/>
              <a:t>ã </a:t>
            </a:r>
            <a:r>
              <a:rPr lang="en-US" sz="2000" dirty="0" smtClean="0"/>
              <a:t>using</a:t>
            </a:r>
            <a:r>
              <a:rPr lang="en-US" sz="2000" i="1" dirty="0" smtClean="0"/>
              <a:t> </a:t>
            </a:r>
            <a:r>
              <a:rPr lang="en-US" sz="2000" dirty="0" smtClean="0"/>
              <a:t>polynomial </a:t>
            </a:r>
            <a:r>
              <a:rPr lang="en-US" sz="2000" dirty="0" smtClean="0"/>
              <a:t>interpolation (explicit)</a:t>
            </a:r>
            <a:endParaRPr lang="en-US" sz="2000" dirty="0" smtClean="0"/>
          </a:p>
          <a:p>
            <a:pPr lvl="1"/>
            <a:r>
              <a:rPr lang="en-US" sz="2000" dirty="0" smtClean="0"/>
              <a:t>For multi-rate: each </a:t>
            </a:r>
            <a:r>
              <a:rPr lang="en-US" sz="2000" i="1" dirty="0" smtClean="0"/>
              <a:t>a </a:t>
            </a:r>
            <a:r>
              <a:rPr lang="en-US" sz="2000" dirty="0" smtClean="0"/>
              <a:t>term in RHS has its own history, speed of evolution</a:t>
            </a:r>
          </a:p>
          <a:p>
            <a:r>
              <a:rPr lang="en-US" sz="2400" i="1" dirty="0" smtClean="0"/>
              <a:t>y</a:t>
            </a:r>
            <a:r>
              <a:rPr lang="en-US" sz="2400" i="1" baseline="-25000" dirty="0" smtClean="0"/>
              <a:t>n+1</a:t>
            </a:r>
            <a:r>
              <a:rPr lang="en-US" sz="2400" dirty="0"/>
              <a:t> </a:t>
            </a:r>
            <a:r>
              <a:rPr lang="en-US" sz="2400" dirty="0" smtClean="0"/>
              <a:t>obtained by integrating </a:t>
            </a:r>
            <a:r>
              <a:rPr lang="en-US" sz="2400" i="1" dirty="0" smtClean="0"/>
              <a:t>ã</a:t>
            </a:r>
            <a:endParaRPr lang="en-US" sz="2400" i="1" dirty="0"/>
          </a:p>
        </p:txBody>
      </p:sp>
      <p:grpSp>
        <p:nvGrpSpPr>
          <p:cNvPr id="20" name="Group 19"/>
          <p:cNvGrpSpPr/>
          <p:nvPr/>
        </p:nvGrpSpPr>
        <p:grpSpPr>
          <a:xfrm>
            <a:off x="3012665" y="4488031"/>
            <a:ext cx="3446016" cy="1941701"/>
            <a:chOff x="5240784" y="4248383"/>
            <a:chExt cx="3446016" cy="1941701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6977980" y="4248383"/>
              <a:ext cx="14598" cy="170811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5240784" y="5956496"/>
              <a:ext cx="344601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Freeform 22"/>
            <p:cNvSpPr/>
            <p:nvPr/>
          </p:nvSpPr>
          <p:spPr>
            <a:xfrm>
              <a:off x="5401365" y="4612640"/>
              <a:ext cx="2654208" cy="1577444"/>
            </a:xfrm>
            <a:custGeom>
              <a:avLst/>
              <a:gdLst>
                <a:gd name="connsiteX0" fmla="*/ 0 w 2654208"/>
                <a:gd name="connsiteY0" fmla="*/ 1577444 h 1577444"/>
                <a:gd name="connsiteX1" fmla="*/ 262769 w 2654208"/>
                <a:gd name="connsiteY1" fmla="*/ 789084 h 1577444"/>
                <a:gd name="connsiteX2" fmla="*/ 759111 w 2654208"/>
                <a:gd name="connsiteY2" fmla="*/ 482500 h 1577444"/>
                <a:gd name="connsiteX3" fmla="*/ 1489025 w 2654208"/>
                <a:gd name="connsiteY3" fmla="*/ 891279 h 1577444"/>
                <a:gd name="connsiteX4" fmla="*/ 2204341 w 2654208"/>
                <a:gd name="connsiteY4" fmla="*/ 643092 h 1577444"/>
                <a:gd name="connsiteX5" fmla="*/ 2598495 w 2654208"/>
                <a:gd name="connsiteY5" fmla="*/ 102919 h 1577444"/>
                <a:gd name="connsiteX6" fmla="*/ 2642289 w 2654208"/>
                <a:gd name="connsiteY6" fmla="*/ 725 h 157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4208" h="1577444">
                  <a:moveTo>
                    <a:pt x="0" y="1577444"/>
                  </a:moveTo>
                  <a:cubicBezTo>
                    <a:pt x="68125" y="1274509"/>
                    <a:pt x="136251" y="971575"/>
                    <a:pt x="262769" y="789084"/>
                  </a:cubicBezTo>
                  <a:cubicBezTo>
                    <a:pt x="389287" y="606593"/>
                    <a:pt x="554735" y="465468"/>
                    <a:pt x="759111" y="482500"/>
                  </a:cubicBezTo>
                  <a:cubicBezTo>
                    <a:pt x="963487" y="499532"/>
                    <a:pt x="1248153" y="864514"/>
                    <a:pt x="1489025" y="891279"/>
                  </a:cubicBezTo>
                  <a:cubicBezTo>
                    <a:pt x="1729897" y="918044"/>
                    <a:pt x="2019429" y="774485"/>
                    <a:pt x="2204341" y="643092"/>
                  </a:cubicBezTo>
                  <a:cubicBezTo>
                    <a:pt x="2389253" y="511699"/>
                    <a:pt x="2525504" y="209980"/>
                    <a:pt x="2598495" y="102919"/>
                  </a:cubicBezTo>
                  <a:cubicBezTo>
                    <a:pt x="2671486" y="-4142"/>
                    <a:pt x="2656887" y="-1709"/>
                    <a:pt x="2642289" y="725"/>
                  </a:cubicBezTo>
                </a:path>
              </a:pathLst>
            </a:cu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5453071" y="5666754"/>
              <a:ext cx="141279" cy="1434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6084888" y="5038104"/>
              <a:ext cx="141279" cy="1434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6907340" y="5444504"/>
              <a:ext cx="141279" cy="1434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6972300" y="4660900"/>
              <a:ext cx="1073150" cy="1301750"/>
            </a:xfrm>
            <a:custGeom>
              <a:avLst/>
              <a:gdLst>
                <a:gd name="connsiteX0" fmla="*/ 0 w 1073150"/>
                <a:gd name="connsiteY0" fmla="*/ 838200 h 1301750"/>
                <a:gd name="connsiteX1" fmla="*/ 209550 w 1073150"/>
                <a:gd name="connsiteY1" fmla="*/ 812800 h 1301750"/>
                <a:gd name="connsiteX2" fmla="*/ 406400 w 1073150"/>
                <a:gd name="connsiteY2" fmla="*/ 730250 h 1301750"/>
                <a:gd name="connsiteX3" fmla="*/ 565150 w 1073150"/>
                <a:gd name="connsiteY3" fmla="*/ 635000 h 1301750"/>
                <a:gd name="connsiteX4" fmla="*/ 673100 w 1073150"/>
                <a:gd name="connsiteY4" fmla="*/ 571500 h 1301750"/>
                <a:gd name="connsiteX5" fmla="*/ 736600 w 1073150"/>
                <a:gd name="connsiteY5" fmla="*/ 508000 h 1301750"/>
                <a:gd name="connsiteX6" fmla="*/ 800100 w 1073150"/>
                <a:gd name="connsiteY6" fmla="*/ 419100 h 1301750"/>
                <a:gd name="connsiteX7" fmla="*/ 857250 w 1073150"/>
                <a:gd name="connsiteY7" fmla="*/ 349250 h 1301750"/>
                <a:gd name="connsiteX8" fmla="*/ 908050 w 1073150"/>
                <a:gd name="connsiteY8" fmla="*/ 266700 h 1301750"/>
                <a:gd name="connsiteX9" fmla="*/ 971550 w 1073150"/>
                <a:gd name="connsiteY9" fmla="*/ 171450 h 1301750"/>
                <a:gd name="connsiteX10" fmla="*/ 1009650 w 1073150"/>
                <a:gd name="connsiteY10" fmla="*/ 76200 h 1301750"/>
                <a:gd name="connsiteX11" fmla="*/ 1073150 w 1073150"/>
                <a:gd name="connsiteY11" fmla="*/ 0 h 1301750"/>
                <a:gd name="connsiteX12" fmla="*/ 1054100 w 1073150"/>
                <a:gd name="connsiteY12" fmla="*/ 1295400 h 1301750"/>
                <a:gd name="connsiteX13" fmla="*/ 6350 w 1073150"/>
                <a:gd name="connsiteY13" fmla="*/ 1301750 h 1301750"/>
                <a:gd name="connsiteX14" fmla="*/ 0 w 1073150"/>
                <a:gd name="connsiteY14" fmla="*/ 838200 h 130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73150" h="1301750">
                  <a:moveTo>
                    <a:pt x="0" y="838200"/>
                  </a:moveTo>
                  <a:lnTo>
                    <a:pt x="209550" y="812800"/>
                  </a:lnTo>
                  <a:lnTo>
                    <a:pt x="406400" y="730250"/>
                  </a:lnTo>
                  <a:lnTo>
                    <a:pt x="565150" y="635000"/>
                  </a:lnTo>
                  <a:lnTo>
                    <a:pt x="673100" y="571500"/>
                  </a:lnTo>
                  <a:lnTo>
                    <a:pt x="736600" y="508000"/>
                  </a:lnTo>
                  <a:lnTo>
                    <a:pt x="800100" y="419100"/>
                  </a:lnTo>
                  <a:lnTo>
                    <a:pt x="857250" y="349250"/>
                  </a:lnTo>
                  <a:lnTo>
                    <a:pt x="908050" y="266700"/>
                  </a:lnTo>
                  <a:lnTo>
                    <a:pt x="971550" y="171450"/>
                  </a:lnTo>
                  <a:lnTo>
                    <a:pt x="1009650" y="76200"/>
                  </a:lnTo>
                  <a:lnTo>
                    <a:pt x="1073150" y="0"/>
                  </a:lnTo>
                  <a:lnTo>
                    <a:pt x="1054100" y="1295400"/>
                  </a:lnTo>
                  <a:lnTo>
                    <a:pt x="6350" y="1301750"/>
                  </a:lnTo>
                  <a:cubicBezTo>
                    <a:pt x="8467" y="1145117"/>
                    <a:pt x="10583" y="988483"/>
                    <a:pt x="0" y="838200"/>
                  </a:cubicBezTo>
                  <a:close/>
                </a:path>
              </a:pathLst>
            </a:custGeom>
            <a:solidFill>
              <a:schemeClr val="accent1">
                <a:alpha val="33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26100" y="4807271"/>
              <a:ext cx="304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solidFill>
                    <a:schemeClr val="tx1">
                      <a:lumMod val="50000"/>
                    </a:schemeClr>
                  </a:solidFill>
                </a:rPr>
                <a:t>ã</a:t>
              </a:r>
              <a:endParaRPr lang="en-US" sz="2400" i="1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graphicFrame>
          <p:nvGraphicFramePr>
            <p:cNvPr id="29" name="Object 28"/>
            <p:cNvGraphicFramePr>
              <a:graphicFrameLocks noChangeAspect="1"/>
            </p:cNvGraphicFramePr>
            <p:nvPr>
              <p:extLst/>
            </p:nvPr>
          </p:nvGraphicFramePr>
          <p:xfrm>
            <a:off x="7366000" y="5361940"/>
            <a:ext cx="546100" cy="6007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9" name="Equation" r:id="rId5" imgW="254000" imgH="279400" progId="Equation.3">
                    <p:embed/>
                  </p:oleObj>
                </mc:Choice>
                <mc:Fallback>
                  <p:oleObj name="Equation" r:id="rId5" imgW="254000" imgH="279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366000" y="5361940"/>
                          <a:ext cx="546100" cy="60071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8442"/>
              </p:ext>
            </p:extLst>
          </p:nvPr>
        </p:nvGraphicFramePr>
        <p:xfrm>
          <a:off x="2663320" y="1666430"/>
          <a:ext cx="3444875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0" name="Equation" r:id="rId7" imgW="1955800" imgH="622300" progId="Equation.3">
                  <p:embed/>
                </p:oleObj>
              </mc:Choice>
              <mc:Fallback>
                <p:oleObj name="Equation" r:id="rId7" imgW="19558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63320" y="1666430"/>
                        <a:ext cx="3444875" cy="1096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466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Multi-Rate Integration (2)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17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60817" y="1038753"/>
            <a:ext cx="8774222" cy="490502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Solve </a:t>
            </a:r>
            <a:r>
              <a:rPr lang="en-US" sz="2400" i="1" dirty="0" smtClean="0"/>
              <a:t>y’ = a(</a:t>
            </a:r>
            <a:r>
              <a:rPr lang="en-US" sz="2400" i="1" dirty="0" err="1" smtClean="0"/>
              <a:t>t,y</a:t>
            </a:r>
            <a:r>
              <a:rPr lang="en-US" sz="2400" i="1" dirty="0" smtClean="0"/>
              <a:t>)</a:t>
            </a:r>
            <a:r>
              <a:rPr lang="en-US" sz="2400" dirty="0" smtClean="0"/>
              <a:t>…split into fast/slow terms</a:t>
            </a:r>
            <a:endParaRPr lang="en-US" sz="20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Multi-step methods: construct an approximation of </a:t>
            </a:r>
            <a:r>
              <a:rPr lang="en-US" sz="2400" i="1" dirty="0" smtClean="0"/>
              <a:t>a,</a:t>
            </a:r>
            <a:r>
              <a:rPr lang="en-US" sz="2400" i="1" dirty="0"/>
              <a:t> </a:t>
            </a:r>
            <a:r>
              <a:rPr lang="en-US" sz="2400" i="1" dirty="0" smtClean="0"/>
              <a:t>ã </a:t>
            </a:r>
            <a:r>
              <a:rPr lang="en-US" sz="2400" dirty="0" smtClean="0"/>
              <a:t>based on history of past values </a:t>
            </a:r>
          </a:p>
          <a:p>
            <a:pPr lvl="1"/>
            <a:r>
              <a:rPr lang="en-US" sz="2000" b="1" dirty="0" smtClean="0"/>
              <a:t>Adams-Moulton</a:t>
            </a:r>
            <a:r>
              <a:rPr lang="en-US" sz="2000" dirty="0" smtClean="0"/>
              <a:t>: </a:t>
            </a:r>
            <a:r>
              <a:rPr lang="en-US" sz="2000" dirty="0" smtClean="0"/>
              <a:t>construct </a:t>
            </a:r>
            <a:r>
              <a:rPr lang="en-US" sz="2000" i="1" dirty="0" smtClean="0"/>
              <a:t>ã </a:t>
            </a:r>
            <a:r>
              <a:rPr lang="en-US" sz="2000" dirty="0" smtClean="0"/>
              <a:t>using</a:t>
            </a:r>
            <a:r>
              <a:rPr lang="en-US" sz="2000" i="1" dirty="0" smtClean="0"/>
              <a:t> </a:t>
            </a:r>
            <a:r>
              <a:rPr lang="en-US" sz="2000" dirty="0" smtClean="0"/>
              <a:t>polynomial </a:t>
            </a:r>
            <a:r>
              <a:rPr lang="en-US" sz="2000" dirty="0" smtClean="0"/>
              <a:t>interpolation (implicit)</a:t>
            </a:r>
            <a:endParaRPr lang="en-US" sz="2000" dirty="0" smtClean="0"/>
          </a:p>
          <a:p>
            <a:pPr lvl="1"/>
            <a:r>
              <a:rPr lang="en-US" sz="2000" dirty="0" smtClean="0"/>
              <a:t>For multi-rate: each </a:t>
            </a:r>
            <a:r>
              <a:rPr lang="en-US" sz="2000" i="1" dirty="0" smtClean="0"/>
              <a:t>a </a:t>
            </a:r>
            <a:r>
              <a:rPr lang="en-US" sz="2000" dirty="0" smtClean="0"/>
              <a:t>term in RHS has its own history, speed of evolution</a:t>
            </a:r>
          </a:p>
          <a:p>
            <a:r>
              <a:rPr lang="en-US" sz="2400" i="1" dirty="0" smtClean="0"/>
              <a:t>y</a:t>
            </a:r>
            <a:r>
              <a:rPr lang="en-US" sz="2400" i="1" baseline="-25000" dirty="0" smtClean="0"/>
              <a:t>n+1</a:t>
            </a:r>
            <a:r>
              <a:rPr lang="en-US" sz="2400" dirty="0"/>
              <a:t> </a:t>
            </a:r>
            <a:r>
              <a:rPr lang="en-US" sz="2400" dirty="0" smtClean="0"/>
              <a:t>obtained by integrating </a:t>
            </a:r>
            <a:r>
              <a:rPr lang="en-US" sz="2400" i="1" dirty="0" smtClean="0"/>
              <a:t>ã</a:t>
            </a:r>
            <a:endParaRPr lang="en-US" sz="2400" i="1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4749861" y="4488031"/>
            <a:ext cx="14598" cy="17081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012665" y="6196144"/>
            <a:ext cx="344601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3173246" y="4852288"/>
            <a:ext cx="2654208" cy="1577444"/>
          </a:xfrm>
          <a:custGeom>
            <a:avLst/>
            <a:gdLst>
              <a:gd name="connsiteX0" fmla="*/ 0 w 2654208"/>
              <a:gd name="connsiteY0" fmla="*/ 1577444 h 1577444"/>
              <a:gd name="connsiteX1" fmla="*/ 262769 w 2654208"/>
              <a:gd name="connsiteY1" fmla="*/ 789084 h 1577444"/>
              <a:gd name="connsiteX2" fmla="*/ 759111 w 2654208"/>
              <a:gd name="connsiteY2" fmla="*/ 482500 h 1577444"/>
              <a:gd name="connsiteX3" fmla="*/ 1489025 w 2654208"/>
              <a:gd name="connsiteY3" fmla="*/ 891279 h 1577444"/>
              <a:gd name="connsiteX4" fmla="*/ 2204341 w 2654208"/>
              <a:gd name="connsiteY4" fmla="*/ 643092 h 1577444"/>
              <a:gd name="connsiteX5" fmla="*/ 2598495 w 2654208"/>
              <a:gd name="connsiteY5" fmla="*/ 102919 h 1577444"/>
              <a:gd name="connsiteX6" fmla="*/ 2642289 w 2654208"/>
              <a:gd name="connsiteY6" fmla="*/ 725 h 1577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54208" h="1577444">
                <a:moveTo>
                  <a:pt x="0" y="1577444"/>
                </a:moveTo>
                <a:cubicBezTo>
                  <a:pt x="68125" y="1274509"/>
                  <a:pt x="136251" y="971575"/>
                  <a:pt x="262769" y="789084"/>
                </a:cubicBezTo>
                <a:cubicBezTo>
                  <a:pt x="389287" y="606593"/>
                  <a:pt x="554735" y="465468"/>
                  <a:pt x="759111" y="482500"/>
                </a:cubicBezTo>
                <a:cubicBezTo>
                  <a:pt x="963487" y="499532"/>
                  <a:pt x="1248153" y="864514"/>
                  <a:pt x="1489025" y="891279"/>
                </a:cubicBezTo>
                <a:cubicBezTo>
                  <a:pt x="1729897" y="918044"/>
                  <a:pt x="2019429" y="774485"/>
                  <a:pt x="2204341" y="643092"/>
                </a:cubicBezTo>
                <a:cubicBezTo>
                  <a:pt x="2389253" y="511699"/>
                  <a:pt x="2525504" y="209980"/>
                  <a:pt x="2598495" y="102919"/>
                </a:cubicBezTo>
                <a:cubicBezTo>
                  <a:pt x="2671486" y="-4142"/>
                  <a:pt x="2656887" y="-1709"/>
                  <a:pt x="2642289" y="725"/>
                </a:cubicBezTo>
              </a:path>
            </a:pathLst>
          </a:cu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751135" y="4797351"/>
            <a:ext cx="141279" cy="1434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856769" y="5277752"/>
            <a:ext cx="141279" cy="1434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679221" y="5684152"/>
            <a:ext cx="141279" cy="1434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4744181" y="4900548"/>
            <a:ext cx="1073150" cy="1301750"/>
          </a:xfrm>
          <a:custGeom>
            <a:avLst/>
            <a:gdLst>
              <a:gd name="connsiteX0" fmla="*/ 0 w 1073150"/>
              <a:gd name="connsiteY0" fmla="*/ 838200 h 1301750"/>
              <a:gd name="connsiteX1" fmla="*/ 209550 w 1073150"/>
              <a:gd name="connsiteY1" fmla="*/ 812800 h 1301750"/>
              <a:gd name="connsiteX2" fmla="*/ 406400 w 1073150"/>
              <a:gd name="connsiteY2" fmla="*/ 730250 h 1301750"/>
              <a:gd name="connsiteX3" fmla="*/ 565150 w 1073150"/>
              <a:gd name="connsiteY3" fmla="*/ 635000 h 1301750"/>
              <a:gd name="connsiteX4" fmla="*/ 673100 w 1073150"/>
              <a:gd name="connsiteY4" fmla="*/ 571500 h 1301750"/>
              <a:gd name="connsiteX5" fmla="*/ 736600 w 1073150"/>
              <a:gd name="connsiteY5" fmla="*/ 508000 h 1301750"/>
              <a:gd name="connsiteX6" fmla="*/ 800100 w 1073150"/>
              <a:gd name="connsiteY6" fmla="*/ 419100 h 1301750"/>
              <a:gd name="connsiteX7" fmla="*/ 857250 w 1073150"/>
              <a:gd name="connsiteY7" fmla="*/ 349250 h 1301750"/>
              <a:gd name="connsiteX8" fmla="*/ 908050 w 1073150"/>
              <a:gd name="connsiteY8" fmla="*/ 266700 h 1301750"/>
              <a:gd name="connsiteX9" fmla="*/ 971550 w 1073150"/>
              <a:gd name="connsiteY9" fmla="*/ 171450 h 1301750"/>
              <a:gd name="connsiteX10" fmla="*/ 1009650 w 1073150"/>
              <a:gd name="connsiteY10" fmla="*/ 76200 h 1301750"/>
              <a:gd name="connsiteX11" fmla="*/ 1073150 w 1073150"/>
              <a:gd name="connsiteY11" fmla="*/ 0 h 1301750"/>
              <a:gd name="connsiteX12" fmla="*/ 1054100 w 1073150"/>
              <a:gd name="connsiteY12" fmla="*/ 1295400 h 1301750"/>
              <a:gd name="connsiteX13" fmla="*/ 6350 w 1073150"/>
              <a:gd name="connsiteY13" fmla="*/ 1301750 h 1301750"/>
              <a:gd name="connsiteX14" fmla="*/ 0 w 1073150"/>
              <a:gd name="connsiteY14" fmla="*/ 838200 h 130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73150" h="1301750">
                <a:moveTo>
                  <a:pt x="0" y="838200"/>
                </a:moveTo>
                <a:lnTo>
                  <a:pt x="209550" y="812800"/>
                </a:lnTo>
                <a:lnTo>
                  <a:pt x="406400" y="730250"/>
                </a:lnTo>
                <a:lnTo>
                  <a:pt x="565150" y="635000"/>
                </a:lnTo>
                <a:lnTo>
                  <a:pt x="673100" y="571500"/>
                </a:lnTo>
                <a:lnTo>
                  <a:pt x="736600" y="508000"/>
                </a:lnTo>
                <a:lnTo>
                  <a:pt x="800100" y="419100"/>
                </a:lnTo>
                <a:lnTo>
                  <a:pt x="857250" y="349250"/>
                </a:lnTo>
                <a:lnTo>
                  <a:pt x="908050" y="266700"/>
                </a:lnTo>
                <a:lnTo>
                  <a:pt x="971550" y="171450"/>
                </a:lnTo>
                <a:lnTo>
                  <a:pt x="1009650" y="76200"/>
                </a:lnTo>
                <a:lnTo>
                  <a:pt x="1073150" y="0"/>
                </a:lnTo>
                <a:lnTo>
                  <a:pt x="1054100" y="1295400"/>
                </a:lnTo>
                <a:lnTo>
                  <a:pt x="6350" y="1301750"/>
                </a:lnTo>
                <a:cubicBezTo>
                  <a:pt x="8467" y="1145117"/>
                  <a:pt x="10583" y="988483"/>
                  <a:pt x="0" y="838200"/>
                </a:cubicBezTo>
                <a:close/>
              </a:path>
            </a:pathLst>
          </a:custGeom>
          <a:solidFill>
            <a:schemeClr val="accent1">
              <a:alpha val="33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397981" y="5046919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chemeClr val="tx1">
                    <a:lumMod val="50000"/>
                  </a:schemeClr>
                </a:solidFill>
              </a:rPr>
              <a:t>ã</a:t>
            </a:r>
            <a:endParaRPr lang="en-US" sz="2400" i="1" dirty="0">
              <a:solidFill>
                <a:schemeClr val="tx1">
                  <a:lumMod val="50000"/>
                </a:schemeClr>
              </a:solidFill>
            </a:endParaRPr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5137881" y="5601588"/>
          <a:ext cx="546100" cy="600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3" name="Equation" r:id="rId5" imgW="254000" imgH="279400" progId="Equation.3">
                  <p:embed/>
                </p:oleObj>
              </mc:Choice>
              <mc:Fallback>
                <p:oleObj name="Equation" r:id="rId5" imgW="254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37881" y="5601588"/>
                        <a:ext cx="546100" cy="600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/>
          </p:nvPr>
        </p:nvGraphicFramePr>
        <p:xfrm>
          <a:off x="2663320" y="1666430"/>
          <a:ext cx="3444875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4" name="Equation" r:id="rId7" imgW="1955800" imgH="622300" progId="Equation.3">
                  <p:embed/>
                </p:oleObj>
              </mc:Choice>
              <mc:Fallback>
                <p:oleObj name="Equation" r:id="rId7" imgW="19558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63320" y="1666430"/>
                        <a:ext cx="3444875" cy="1096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958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Multi-Rate Integration (3)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18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60817" y="1113719"/>
            <a:ext cx="4868383" cy="4830055"/>
          </a:xfrm>
        </p:spPr>
        <p:txBody>
          <a:bodyPr>
            <a:normAutofit/>
          </a:bodyPr>
          <a:lstStyle/>
          <a:p>
            <a:r>
              <a:rPr lang="en-US" dirty="0" smtClean="0"/>
              <a:t>Design choices for scheme synthesis include:</a:t>
            </a:r>
          </a:p>
          <a:p>
            <a:pPr lvl="1"/>
            <a:r>
              <a:rPr lang="en-US" dirty="0" smtClean="0"/>
              <a:t>Choice of timescale splitting – which components are fast-evolving, which are slow</a:t>
            </a:r>
          </a:p>
          <a:p>
            <a:pPr lvl="1"/>
            <a:r>
              <a:rPr lang="en-US" dirty="0" smtClean="0"/>
              <a:t>Step ratio</a:t>
            </a:r>
          </a:p>
          <a:p>
            <a:pPr lvl="1"/>
            <a:r>
              <a:rPr lang="en-US" dirty="0" smtClean="0"/>
              <a:t>Evaluation order: “fastest-first” vs. “slowest-first”</a:t>
            </a:r>
          </a:p>
          <a:p>
            <a:pPr lvl="1"/>
            <a:r>
              <a:rPr lang="en-US" dirty="0" smtClean="0"/>
              <a:t>When to re-extrapolate</a:t>
            </a:r>
          </a:p>
          <a:p>
            <a:pPr lvl="1"/>
            <a:r>
              <a:rPr lang="en-US" dirty="0" smtClean="0"/>
              <a:t>How much history to include: stability implication</a:t>
            </a:r>
            <a:endParaRPr lang="en-US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0229627"/>
              </p:ext>
            </p:extLst>
          </p:nvPr>
        </p:nvGraphicFramePr>
        <p:xfrm>
          <a:off x="5173661" y="1372041"/>
          <a:ext cx="3444875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1" name="Equation" r:id="rId5" imgW="1955800" imgH="622300" progId="Equation.3">
                  <p:embed/>
                </p:oleObj>
              </mc:Choice>
              <mc:Fallback>
                <p:oleObj name="Equation" r:id="rId5" imgW="19558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73661" y="1372041"/>
                        <a:ext cx="3444875" cy="1096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798" y="2727324"/>
            <a:ext cx="37592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7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Multi-Rate Example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19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60817" y="1038753"/>
            <a:ext cx="8774222" cy="4905022"/>
          </a:xfrm>
        </p:spPr>
        <p:txBody>
          <a:bodyPr>
            <a:norm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A walk-through of a macro-step with a simplified system</a:t>
            </a:r>
            <a:r>
              <a:rPr lang="mr-IN" sz="2400" dirty="0" smtClean="0"/>
              <a:t>…</a:t>
            </a:r>
            <a:endParaRPr lang="en-US" sz="20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Fastest-first scheme, step ratio H/h of 2</a:t>
            </a:r>
          </a:p>
          <a:p>
            <a:r>
              <a:rPr lang="en-US" sz="2400" b="1" dirty="0" smtClean="0"/>
              <a:t>Step 1: </a:t>
            </a:r>
            <a:r>
              <a:rPr lang="en-US" sz="2400" dirty="0" smtClean="0"/>
              <a:t>Form polynomial </a:t>
            </a:r>
            <a:r>
              <a:rPr lang="en-US" sz="2400" dirty="0" err="1" smtClean="0"/>
              <a:t>extrapolants</a:t>
            </a:r>
            <a:r>
              <a:rPr lang="en-US" sz="2400" dirty="0" smtClean="0"/>
              <a:t> for both right-hand sides</a:t>
            </a:r>
            <a:endParaRPr lang="en-US" sz="2400" b="1" dirty="0"/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2840623"/>
              </p:ext>
            </p:extLst>
          </p:nvPr>
        </p:nvGraphicFramePr>
        <p:xfrm>
          <a:off x="2659062" y="2003854"/>
          <a:ext cx="3444875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3" name="Equation" r:id="rId5" imgW="1955800" imgH="622300" progId="Equation.3">
                  <p:embed/>
                </p:oleObj>
              </mc:Choice>
              <mc:Fallback>
                <p:oleObj name="Equation" r:id="rId5" imgW="19558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59062" y="2003854"/>
                        <a:ext cx="3444875" cy="1096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Multiply 3"/>
          <p:cNvSpPr/>
          <p:nvPr/>
        </p:nvSpPr>
        <p:spPr>
          <a:xfrm>
            <a:off x="5010655" y="2010822"/>
            <a:ext cx="802418" cy="6052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6"/>
          <p:cNvSpPr/>
          <p:nvPr/>
        </p:nvSpPr>
        <p:spPr>
          <a:xfrm>
            <a:off x="4094883" y="2495533"/>
            <a:ext cx="802418" cy="6052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17" y="4344852"/>
            <a:ext cx="7224766" cy="113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0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Goals for This Presentation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2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7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Multi-Rate Example (2)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20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60817" y="1038753"/>
            <a:ext cx="8774222" cy="4905022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Step 2: </a:t>
            </a:r>
            <a:r>
              <a:rPr lang="en-US" sz="2400" dirty="0" smtClean="0"/>
              <a:t>Integrate both </a:t>
            </a:r>
            <a:r>
              <a:rPr lang="en-US" sz="2400" dirty="0" err="1" smtClean="0"/>
              <a:t>extrapolants</a:t>
            </a:r>
            <a:r>
              <a:rPr lang="en-US" sz="2400" dirty="0" smtClean="0"/>
              <a:t> through one </a:t>
            </a:r>
            <a:r>
              <a:rPr lang="en-US" sz="2400" i="1" dirty="0" err="1" smtClean="0"/>
              <a:t>microstep</a:t>
            </a:r>
            <a:endParaRPr lang="en-US" sz="2400" dirty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r>
              <a:rPr lang="en-US" sz="2400" b="1" dirty="0" smtClean="0"/>
              <a:t>Step 3: </a:t>
            </a:r>
            <a:r>
              <a:rPr lang="en-US" sz="2400" dirty="0" smtClean="0"/>
              <a:t>Evaluate </a:t>
            </a:r>
            <a:r>
              <a:rPr lang="en-US" sz="2400" dirty="0" err="1" smtClean="0"/>
              <a:t>a</a:t>
            </a:r>
            <a:r>
              <a:rPr lang="en-US" sz="2400" baseline="-25000" dirty="0" err="1" smtClean="0"/>
              <a:t>f</a:t>
            </a:r>
            <a:r>
              <a:rPr lang="en-US" sz="2400" dirty="0" smtClean="0"/>
              <a:t> at </a:t>
            </a:r>
            <a:r>
              <a:rPr lang="en-US" sz="2400" i="1" dirty="0" smtClean="0"/>
              <a:t>t</a:t>
            </a:r>
            <a:r>
              <a:rPr lang="en-US" sz="2400" i="1" baseline="-25000" dirty="0" smtClean="0"/>
              <a:t>i+1</a:t>
            </a:r>
            <a:endParaRPr lang="en-US" sz="2400" i="1" dirty="0" smtClean="0"/>
          </a:p>
          <a:p>
            <a:r>
              <a:rPr lang="en-US" sz="2400" b="1" dirty="0" smtClean="0"/>
              <a:t>Step 4: </a:t>
            </a:r>
            <a:r>
              <a:rPr lang="en-US" sz="2400" dirty="0" smtClean="0"/>
              <a:t>Update</a:t>
            </a:r>
            <a:r>
              <a:rPr lang="en-US" sz="2400" dirty="0" smtClean="0"/>
              <a:t> polynomial </a:t>
            </a:r>
            <a:r>
              <a:rPr lang="en-US" sz="2400" dirty="0" err="1" smtClean="0"/>
              <a:t>extrapolant</a:t>
            </a:r>
            <a:r>
              <a:rPr lang="en-US" sz="2400" dirty="0" smtClean="0"/>
              <a:t> for </a:t>
            </a:r>
            <a:r>
              <a:rPr lang="en-US" sz="2400" dirty="0" err="1" smtClean="0"/>
              <a:t>a</a:t>
            </a:r>
            <a:r>
              <a:rPr lang="en-US" sz="2400" baseline="-25000" dirty="0" err="1" smtClean="0"/>
              <a:t>f</a:t>
            </a:r>
            <a:r>
              <a:rPr lang="en-US" sz="2400" dirty="0"/>
              <a:t> </a:t>
            </a:r>
            <a:r>
              <a:rPr lang="en-US" sz="2400" dirty="0" smtClean="0"/>
              <a:t>to include new history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477" y="1526296"/>
            <a:ext cx="3602860" cy="1533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30" y="4300537"/>
            <a:ext cx="7801953" cy="67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1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Multi-Rate Example (3)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21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60817" y="1038753"/>
            <a:ext cx="8774222" cy="4905022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Step 5: </a:t>
            </a:r>
            <a:r>
              <a:rPr lang="en-US" sz="2400" dirty="0" smtClean="0"/>
              <a:t>Integrate fast </a:t>
            </a:r>
            <a:r>
              <a:rPr lang="en-US" sz="2400" dirty="0" err="1" smtClean="0"/>
              <a:t>extrapolant</a:t>
            </a:r>
            <a:r>
              <a:rPr lang="en-US" sz="2400" dirty="0" smtClean="0"/>
              <a:t> through one </a:t>
            </a:r>
            <a:r>
              <a:rPr lang="en-US" sz="2400" i="1" dirty="0" err="1" smtClean="0"/>
              <a:t>microstep</a:t>
            </a:r>
            <a:r>
              <a:rPr lang="en-US" sz="2400" dirty="0" smtClean="0"/>
              <a:t>; integrate slow </a:t>
            </a:r>
            <a:r>
              <a:rPr lang="en-US" sz="2400" dirty="0" err="1" smtClean="0"/>
              <a:t>extrapolant</a:t>
            </a:r>
            <a:r>
              <a:rPr lang="en-US" sz="2400" dirty="0" smtClean="0"/>
              <a:t> through one </a:t>
            </a:r>
            <a:r>
              <a:rPr lang="en-US" sz="2400" i="1" dirty="0" err="1" smtClean="0"/>
              <a:t>macrostep</a:t>
            </a:r>
            <a:endParaRPr lang="en-US" sz="2400" dirty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r>
              <a:rPr lang="en-US" sz="2400" b="1" dirty="0" smtClean="0"/>
              <a:t>Step 6: </a:t>
            </a:r>
            <a:r>
              <a:rPr lang="en-US" sz="2400" dirty="0" smtClean="0"/>
              <a:t>Evaluate </a:t>
            </a:r>
            <a:r>
              <a:rPr lang="en-US" sz="2400" dirty="0" err="1" smtClean="0"/>
              <a:t>a</a:t>
            </a:r>
            <a:r>
              <a:rPr lang="en-US" sz="2400" baseline="-25000" dirty="0" err="1" smtClean="0"/>
              <a:t>f</a:t>
            </a:r>
            <a:r>
              <a:rPr lang="en-US" sz="2400" dirty="0"/>
              <a:t> </a:t>
            </a:r>
            <a:r>
              <a:rPr lang="en-US" sz="2400" dirty="0" smtClean="0"/>
              <a:t>and a</a:t>
            </a:r>
            <a:r>
              <a:rPr lang="en-US" sz="2400" baseline="-25000" dirty="0" smtClean="0"/>
              <a:t>s</a:t>
            </a:r>
            <a:r>
              <a:rPr lang="en-US" sz="2400" dirty="0" smtClean="0"/>
              <a:t> at </a:t>
            </a:r>
            <a:r>
              <a:rPr lang="en-US" sz="2400" i="1" dirty="0" smtClean="0"/>
              <a:t>t</a:t>
            </a:r>
            <a:r>
              <a:rPr lang="en-US" sz="2400" i="1" baseline="-25000" dirty="0" smtClean="0"/>
              <a:t>i+2</a:t>
            </a:r>
            <a:endParaRPr lang="en-US" sz="2400" i="1" dirty="0" smtClean="0"/>
          </a:p>
          <a:p>
            <a:r>
              <a:rPr lang="en-US" sz="2400" b="1" dirty="0" smtClean="0"/>
              <a:t>Step 7: </a:t>
            </a:r>
            <a:r>
              <a:rPr lang="en-US" sz="2400" dirty="0" smtClean="0"/>
              <a:t>Update</a:t>
            </a:r>
            <a:r>
              <a:rPr lang="en-US" sz="2400" dirty="0" smtClean="0"/>
              <a:t> polynomial </a:t>
            </a:r>
            <a:r>
              <a:rPr lang="en-US" sz="2400" dirty="0" err="1" smtClean="0"/>
              <a:t>extrapolants</a:t>
            </a:r>
            <a:r>
              <a:rPr lang="en-US" sz="2400" dirty="0" smtClean="0"/>
              <a:t> </a:t>
            </a:r>
            <a:r>
              <a:rPr lang="en-US" sz="2400" dirty="0" smtClean="0"/>
              <a:t>to include new history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459" y="2752191"/>
            <a:ext cx="3436938" cy="8638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549" y="1826505"/>
            <a:ext cx="3759419" cy="9256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93" y="4630233"/>
            <a:ext cx="7480530" cy="116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2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Multi-Rate Integration (4)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22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60817" y="1038753"/>
            <a:ext cx="8774222" cy="4905022"/>
          </a:xfrm>
        </p:spPr>
        <p:txBody>
          <a:bodyPr>
            <a:normAutofit/>
          </a:bodyPr>
          <a:lstStyle/>
          <a:p>
            <a:endParaRPr lang="en-US" sz="2400" b="1" dirty="0" smtClean="0"/>
          </a:p>
          <a:p>
            <a:r>
              <a:rPr lang="en-US" sz="2400" b="1" dirty="0" smtClean="0"/>
              <a:t>Summary:</a:t>
            </a:r>
            <a:r>
              <a:rPr lang="en-US" sz="2400" dirty="0" smtClean="0"/>
              <a:t> reduction in total RHS evaluations is achieved by evaluating fast RHS twice as often as the slow RHS</a:t>
            </a:r>
            <a:endParaRPr lang="en-US" sz="2400" dirty="0"/>
          </a:p>
          <a:p>
            <a:pPr lvl="1"/>
            <a:r>
              <a:rPr lang="en-US" sz="2000" dirty="0" smtClean="0"/>
              <a:t>The key to the method is maintenance of histories at differing </a:t>
            </a:r>
            <a:r>
              <a:rPr lang="en-US" sz="2000" dirty="0" err="1" smtClean="0"/>
              <a:t>timestep</a:t>
            </a:r>
            <a:r>
              <a:rPr lang="en-US" sz="2000" dirty="0" smtClean="0"/>
              <a:t> intervals</a:t>
            </a:r>
          </a:p>
          <a:p>
            <a:pPr lvl="1"/>
            <a:r>
              <a:rPr lang="en-US" sz="2000" dirty="0" smtClean="0"/>
              <a:t>Initial histories are obtained via “bootstrapping” with </a:t>
            </a:r>
            <a:r>
              <a:rPr lang="en-US" sz="2000" dirty="0" err="1" smtClean="0"/>
              <a:t>Runge-Kutta</a:t>
            </a:r>
            <a:r>
              <a:rPr lang="en-US" sz="2000" dirty="0" smtClean="0"/>
              <a:t> methods of matching order</a:t>
            </a:r>
          </a:p>
          <a:p>
            <a:pPr lvl="1"/>
            <a:r>
              <a:rPr lang="en-US" sz="2000" dirty="0" smtClean="0"/>
              <a:t>Pictorial representations of </a:t>
            </a:r>
            <a:r>
              <a:rPr lang="en-US" sz="2000" dirty="0" err="1" smtClean="0"/>
              <a:t>macrostep</a:t>
            </a:r>
            <a:r>
              <a:rPr lang="en-US" sz="2000" dirty="0" smtClean="0"/>
              <a:t> process given in </a:t>
            </a:r>
            <a:r>
              <a:rPr lang="en-US" sz="2000" dirty="0" err="1" smtClean="0"/>
              <a:t>Kloeckner</a:t>
            </a:r>
            <a:r>
              <a:rPr lang="en-US" sz="2000" dirty="0" smtClean="0"/>
              <a:t> for a number of different configurations</a:t>
            </a:r>
          </a:p>
          <a:p>
            <a:r>
              <a:rPr lang="en-US" sz="2400" b="1" dirty="0" smtClean="0"/>
              <a:t>What about application to chemistry/inclusion of implicit evaluation?</a:t>
            </a:r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19065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Multi-Rate Chemistry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Revisit the governing equations: need to identify fast and slow components and coupling/self-influencing right-hand sides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23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81" y="2094338"/>
            <a:ext cx="4214019" cy="3592451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1879125"/>
              </p:ext>
            </p:extLst>
          </p:nvPr>
        </p:nvGraphicFramePr>
        <p:xfrm>
          <a:off x="5038220" y="2006840"/>
          <a:ext cx="3444875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0" name="Equation" r:id="rId6" imgW="1955800" imgH="622300" progId="Equation.3">
                  <p:embed/>
                </p:oleObj>
              </mc:Choice>
              <mc:Fallback>
                <p:oleObj name="Equation" r:id="rId6" imgW="19558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38220" y="2006840"/>
                        <a:ext cx="3444875" cy="1096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4929979" y="3313730"/>
            <a:ext cx="3862708" cy="2538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Species production rates are a clear stiff/fast RHS, but what other state components depend on them directly?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06855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Multi-Rate Chemistry (2)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With this possible splitting, right-hand side terms become: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24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7427098"/>
              </p:ext>
            </p:extLst>
          </p:nvPr>
        </p:nvGraphicFramePr>
        <p:xfrm>
          <a:off x="2739469" y="3249379"/>
          <a:ext cx="3444875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73" name="Equation" r:id="rId5" imgW="1955800" imgH="622300" progId="Equation.3">
                  <p:embed/>
                </p:oleObj>
              </mc:Choice>
              <mc:Fallback>
                <p:oleObj name="Equation" r:id="rId5" imgW="19558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39469" y="3249379"/>
                        <a:ext cx="3444875" cy="1096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1674033"/>
            <a:ext cx="2819400" cy="1270000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048" y="2013781"/>
            <a:ext cx="2603500" cy="749300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159" y="4821839"/>
            <a:ext cx="2095500" cy="787400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606" y="4812831"/>
            <a:ext cx="3175000" cy="787400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57" y="3399903"/>
            <a:ext cx="1108485" cy="314570"/>
          </a:xfrm>
          <a:prstGeom prst="rect">
            <a:avLst/>
          </a:prstGeom>
          <a:ln w="25400">
            <a:solidFill>
              <a:srgbClr val="92D050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41" y="3875079"/>
            <a:ext cx="1306206" cy="315786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4191000" y="3844094"/>
            <a:ext cx="831476" cy="4051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116606" y="3844093"/>
            <a:ext cx="831476" cy="4051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116606" y="3387764"/>
            <a:ext cx="831476" cy="405177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175038" y="3379141"/>
            <a:ext cx="831476" cy="405177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4588924" y="4249271"/>
            <a:ext cx="433552" cy="563560"/>
          </a:xfrm>
          <a:prstGeom prst="line">
            <a:avLst/>
          </a:prstGeom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2482159" y="4257861"/>
            <a:ext cx="1715197" cy="554970"/>
          </a:xfrm>
          <a:prstGeom prst="line">
            <a:avLst/>
          </a:prstGeom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5116606" y="4257861"/>
            <a:ext cx="0" cy="554970"/>
          </a:xfrm>
          <a:prstGeom prst="line">
            <a:avLst/>
          </a:prstGeom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5940305" y="4249271"/>
            <a:ext cx="2366244" cy="563560"/>
          </a:xfrm>
          <a:prstGeom prst="line">
            <a:avLst/>
          </a:prstGeom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5940305" y="2782889"/>
            <a:ext cx="1635243" cy="604875"/>
          </a:xfrm>
          <a:prstGeom prst="line">
            <a:avLst/>
          </a:prstGeom>
          <a:ln w="317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4957285" y="2789897"/>
            <a:ext cx="156272" cy="597867"/>
          </a:xfrm>
          <a:prstGeom prst="line">
            <a:avLst/>
          </a:prstGeom>
          <a:ln w="317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4745967" y="2943101"/>
            <a:ext cx="248443" cy="434503"/>
          </a:xfrm>
          <a:prstGeom prst="line">
            <a:avLst/>
          </a:prstGeom>
          <a:ln w="317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1912721" y="2952623"/>
            <a:ext cx="2258092" cy="417511"/>
          </a:xfrm>
          <a:prstGeom prst="line">
            <a:avLst/>
          </a:prstGeom>
          <a:ln w="317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2994401" y="3430331"/>
            <a:ext cx="519410" cy="405177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2994401" y="3825532"/>
            <a:ext cx="519410" cy="4051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13" idx="3"/>
          </p:cNvCxnSpPr>
          <p:nvPr/>
        </p:nvCxnSpPr>
        <p:spPr>
          <a:xfrm>
            <a:off x="2078242" y="3557188"/>
            <a:ext cx="916159" cy="68311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4" idx="3"/>
          </p:cNvCxnSpPr>
          <p:nvPr/>
        </p:nvCxnSpPr>
        <p:spPr>
          <a:xfrm>
            <a:off x="2121847" y="4032972"/>
            <a:ext cx="892718" cy="235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6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Multi-Rate Chemistry (3)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This is </a:t>
            </a:r>
            <a:r>
              <a:rPr lang="en-US" sz="2400" b="1" dirty="0" smtClean="0"/>
              <a:t>one possible setup</a:t>
            </a:r>
            <a:r>
              <a:rPr lang="en-US" sz="2400" dirty="0" smtClean="0"/>
              <a:t>, and its efficacy is currently undetermined</a:t>
            </a:r>
          </a:p>
          <a:p>
            <a:pPr lvl="1"/>
            <a:r>
              <a:rPr lang="en-US" sz="2000" dirty="0" smtClean="0"/>
              <a:t>Timescales of certain components and right-hand sides (energy, mass diffusion) somewhat unknown – mechanism specificity?</a:t>
            </a:r>
          </a:p>
          <a:p>
            <a:pPr lvl="1"/>
            <a:r>
              <a:rPr lang="en-US" sz="2000" dirty="0" smtClean="0"/>
              <a:t>Rates of coupling terms are a design choice to be determined</a:t>
            </a:r>
          </a:p>
          <a:p>
            <a:pPr lvl="1"/>
            <a:r>
              <a:rPr lang="en-US" sz="2000" dirty="0" smtClean="0"/>
              <a:t>Pressure and temperature right-hand sides still predicated upon operator splitting approach – their use will be clarified</a:t>
            </a:r>
          </a:p>
          <a:p>
            <a:r>
              <a:rPr lang="en-US" sz="2400" dirty="0" smtClean="0"/>
              <a:t>Different </a:t>
            </a:r>
            <a:r>
              <a:rPr lang="en-US" sz="2400" dirty="0" err="1" smtClean="0"/>
              <a:t>splittings</a:t>
            </a:r>
            <a:r>
              <a:rPr lang="en-US" sz="2400" dirty="0" smtClean="0"/>
              <a:t>, step ratios, orders, schema are easily implemented via code generation approach (Leap, </a:t>
            </a:r>
            <a:r>
              <a:rPr lang="en-US" sz="2400" dirty="0" err="1" smtClean="0"/>
              <a:t>Dagrt</a:t>
            </a:r>
            <a:r>
              <a:rPr lang="en-US" sz="2400" dirty="0" smtClean="0"/>
              <a:t>)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25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42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Implicit Chemistry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Given the stiffness of the chemistry that motivates this time integrator development, a natural inclusion in our framework is the ability to advance implicitly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26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1327614"/>
              </p:ext>
            </p:extLst>
          </p:nvPr>
        </p:nvGraphicFramePr>
        <p:xfrm>
          <a:off x="2529921" y="3830987"/>
          <a:ext cx="3444875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0" name="Equation" r:id="rId5" imgW="1955800" imgH="622300" progId="Equation.3">
                  <p:embed/>
                </p:oleObj>
              </mc:Choice>
              <mc:Fallback>
                <p:oleObj name="Equation" r:id="rId5" imgW="19558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29921" y="3830987"/>
                        <a:ext cx="3444875" cy="1096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52" y="2255641"/>
            <a:ext cx="2819400" cy="1270000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0" y="2595389"/>
            <a:ext cx="2603500" cy="749300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11" y="5403447"/>
            <a:ext cx="2095500" cy="787400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058" y="5394439"/>
            <a:ext cx="3175000" cy="787400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09" y="3981511"/>
            <a:ext cx="1108485" cy="314570"/>
          </a:xfrm>
          <a:prstGeom prst="rect">
            <a:avLst/>
          </a:prstGeom>
          <a:ln w="25400">
            <a:solidFill>
              <a:srgbClr val="92D05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93" y="4456687"/>
            <a:ext cx="1306206" cy="315786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14" name="Rectangle 13"/>
          <p:cNvSpPr/>
          <p:nvPr/>
        </p:nvSpPr>
        <p:spPr>
          <a:xfrm>
            <a:off x="3981452" y="4425702"/>
            <a:ext cx="831476" cy="4051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907058" y="4425701"/>
            <a:ext cx="831476" cy="4051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907058" y="3969372"/>
            <a:ext cx="831476" cy="405177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965490" y="3960749"/>
            <a:ext cx="831476" cy="405177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4379376" y="4830879"/>
            <a:ext cx="433552" cy="563560"/>
          </a:xfrm>
          <a:prstGeom prst="line">
            <a:avLst/>
          </a:prstGeom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272611" y="4839469"/>
            <a:ext cx="1715197" cy="554970"/>
          </a:xfrm>
          <a:prstGeom prst="line">
            <a:avLst/>
          </a:prstGeom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907058" y="4839469"/>
            <a:ext cx="0" cy="554970"/>
          </a:xfrm>
          <a:prstGeom prst="line">
            <a:avLst/>
          </a:prstGeom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5730757" y="4830879"/>
            <a:ext cx="2366244" cy="563560"/>
          </a:xfrm>
          <a:prstGeom prst="line">
            <a:avLst/>
          </a:prstGeom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730757" y="3364497"/>
            <a:ext cx="1635243" cy="604875"/>
          </a:xfrm>
          <a:prstGeom prst="line">
            <a:avLst/>
          </a:prstGeom>
          <a:ln w="317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4747737" y="3371505"/>
            <a:ext cx="156272" cy="597867"/>
          </a:xfrm>
          <a:prstGeom prst="line">
            <a:avLst/>
          </a:prstGeom>
          <a:ln w="317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4536419" y="3524709"/>
            <a:ext cx="248443" cy="434503"/>
          </a:xfrm>
          <a:prstGeom prst="line">
            <a:avLst/>
          </a:prstGeom>
          <a:ln w="317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1703173" y="3534231"/>
            <a:ext cx="2258092" cy="417511"/>
          </a:xfrm>
          <a:prstGeom prst="line">
            <a:avLst/>
          </a:prstGeom>
          <a:ln w="317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784853" y="4011939"/>
            <a:ext cx="519410" cy="405177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784853" y="4407140"/>
            <a:ext cx="519410" cy="4051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18" idx="3"/>
          </p:cNvCxnSpPr>
          <p:nvPr/>
        </p:nvCxnSpPr>
        <p:spPr>
          <a:xfrm>
            <a:off x="1868694" y="4138796"/>
            <a:ext cx="916159" cy="68311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9" idx="3"/>
          </p:cNvCxnSpPr>
          <p:nvPr/>
        </p:nvCxnSpPr>
        <p:spPr>
          <a:xfrm>
            <a:off x="1912299" y="4614580"/>
            <a:ext cx="892718" cy="235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61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Implicit Chemistry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Given the stiffness of the chemistry that motivates this time integrator development, a natural inclusion in our framework is the ability to advance implicitly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27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2163764"/>
            <a:ext cx="7734300" cy="4191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52" y="2255641"/>
            <a:ext cx="2819400" cy="1270000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86402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Implicit Chemistry (2)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Key need: Jacobian for the chemistry right-hand sides</a:t>
            </a:r>
          </a:p>
          <a:p>
            <a:pPr lvl="1"/>
            <a:r>
              <a:rPr lang="en-US" sz="2000" dirty="0" smtClean="0"/>
              <a:t>CVODE/operator-splitting approach uses a finite-difference Jacobian</a:t>
            </a:r>
          </a:p>
          <a:p>
            <a:pPr lvl="1"/>
            <a:r>
              <a:rPr lang="en-US" sz="2000" dirty="0" smtClean="0"/>
              <a:t>Being able to calculate actual Jacobian may have simulation value</a:t>
            </a:r>
          </a:p>
          <a:p>
            <a:pPr lvl="1"/>
            <a:r>
              <a:rPr lang="en-US" sz="2000" dirty="0" smtClean="0"/>
              <a:t>This motivates the selection of temperature and pressure right-hand sides based on an operator-splitting approach</a:t>
            </a:r>
          </a:p>
          <a:p>
            <a:r>
              <a:rPr lang="en-US" sz="2400" b="1" dirty="0" smtClean="0"/>
              <a:t>PyJac-V2: </a:t>
            </a:r>
            <a:r>
              <a:rPr lang="en-US" sz="2400" dirty="0" smtClean="0"/>
              <a:t>code generation of source terms and Jacobians</a:t>
            </a:r>
            <a:endParaRPr lang="en-US" sz="2400" b="1" dirty="0" smtClean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28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036" y="3652283"/>
            <a:ext cx="950332" cy="66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98" y="4497536"/>
            <a:ext cx="3652701" cy="679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53" y="5342980"/>
            <a:ext cx="2882898" cy="4534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3900046"/>
            <a:ext cx="4450479" cy="189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0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Implicit Chemistry (3)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Some important distinctions:</a:t>
            </a:r>
          </a:p>
          <a:p>
            <a:pPr lvl="1"/>
            <a:r>
              <a:rPr lang="en-US" sz="2000" dirty="0" smtClean="0"/>
              <a:t>PyJac-V2 implements equations that assume a reaction </a:t>
            </a:r>
            <a:r>
              <a:rPr lang="en-US" sz="2000" dirty="0" err="1" smtClean="0"/>
              <a:t>substep</a:t>
            </a:r>
            <a:r>
              <a:rPr lang="en-US" sz="2000" dirty="0" smtClean="0"/>
              <a:t> model, taking either </a:t>
            </a:r>
            <a:r>
              <a:rPr lang="en-US" sz="2000" b="1" dirty="0" smtClean="0"/>
              <a:t>constant-pressure/enthalpy</a:t>
            </a:r>
            <a:r>
              <a:rPr lang="en-US" sz="2000" dirty="0" smtClean="0"/>
              <a:t> or </a:t>
            </a:r>
            <a:r>
              <a:rPr lang="en-US" sz="2000" b="1" dirty="0" smtClean="0"/>
              <a:t>constant-volume/internal energy</a:t>
            </a:r>
          </a:p>
          <a:p>
            <a:pPr lvl="1"/>
            <a:r>
              <a:rPr lang="en-US" sz="2000" dirty="0" smtClean="0"/>
              <a:t>For the time being we are using the latter</a:t>
            </a:r>
          </a:p>
          <a:p>
            <a:pPr lvl="1"/>
            <a:r>
              <a:rPr lang="en-US" sz="2000" dirty="0" smtClean="0"/>
              <a:t>PyJac-V2 also implements the equations using the number of moles of each species as the independent variables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29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204" y="3629307"/>
            <a:ext cx="2552700" cy="2133600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503" y="3654707"/>
            <a:ext cx="2590800" cy="2082800"/>
          </a:xfrm>
          <a:prstGeom prst="rect">
            <a:avLst/>
          </a:prstGeom>
          <a:ln w="34925">
            <a:solidFill>
              <a:srgbClr val="0070C0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1675704" y="5821515"/>
            <a:ext cx="191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Constant-Volume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59053" y="5821515"/>
            <a:ext cx="191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Constant-Pressure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60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Goals for This Presentation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Fill in any “gaps” in the proposal document</a:t>
            </a:r>
          </a:p>
          <a:p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54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Implicit Chemistry (4)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Critical consideration: </a:t>
            </a:r>
            <a:r>
              <a:rPr lang="en-US" sz="2400" b="1" dirty="0" smtClean="0"/>
              <a:t>ideal gas law drift</a:t>
            </a:r>
          </a:p>
          <a:p>
            <a:pPr lvl="1"/>
            <a:r>
              <a:rPr lang="en-US" sz="2000" dirty="0" smtClean="0"/>
              <a:t>Time-integrating the temperature and pressure differentials no longer rigorously enforce algebraic constraints (constant internal energy, ideal gas law)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30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1" y="3278186"/>
            <a:ext cx="7708898" cy="29938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850" y="2498521"/>
            <a:ext cx="57023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2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Implicit Chemistry (5)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To mitigate this: Jacobian modification</a:t>
            </a:r>
          </a:p>
          <a:p>
            <a:pPr lvl="1"/>
            <a:r>
              <a:rPr lang="en-US" sz="2000" dirty="0" smtClean="0"/>
              <a:t>Removes pressure and temperature rows/columns</a:t>
            </a:r>
          </a:p>
          <a:p>
            <a:pPr lvl="1"/>
            <a:r>
              <a:rPr lang="en-US" sz="2000" dirty="0" smtClean="0"/>
              <a:t>Incorporates constant internal energy constraint into species elements</a:t>
            </a:r>
          </a:p>
          <a:p>
            <a:pPr lvl="1"/>
            <a:r>
              <a:rPr lang="en-US" sz="2000" dirty="0" smtClean="0"/>
              <a:t>Pressure and temperature can then be updated algebraically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endParaRPr lang="en-US" sz="2400" dirty="0" smtClean="0"/>
          </a:p>
          <a:p>
            <a:r>
              <a:rPr lang="en-US" sz="2400" dirty="0" smtClean="0"/>
              <a:t>Additional option: RHS penalization (attenuation)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31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526" y="4001395"/>
            <a:ext cx="3162300" cy="14297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955" y="3087426"/>
            <a:ext cx="2240590" cy="735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1" y="2635250"/>
            <a:ext cx="37973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4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PyJac-V2 Validation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Some preliminary work – validating </a:t>
            </a:r>
            <a:r>
              <a:rPr lang="en-US" sz="2400" dirty="0" err="1" smtClean="0"/>
              <a:t>PyJac</a:t>
            </a:r>
            <a:r>
              <a:rPr lang="en-US" sz="2400" dirty="0"/>
              <a:t> </a:t>
            </a:r>
            <a:r>
              <a:rPr lang="en-US" sz="2400" dirty="0" smtClean="0"/>
              <a:t>correctness</a:t>
            </a:r>
          </a:p>
          <a:p>
            <a:pPr lvl="1"/>
            <a:r>
              <a:rPr lang="en-US" sz="2000" dirty="0" smtClean="0"/>
              <a:t>Source terms: direct comparison w/</a:t>
            </a:r>
            <a:r>
              <a:rPr lang="en-US" sz="2000" dirty="0" err="1" smtClean="0"/>
              <a:t>Cantera</a:t>
            </a:r>
            <a:r>
              <a:rPr lang="en-US" sz="2000" dirty="0" smtClean="0"/>
              <a:t> (San Diego)</a:t>
            </a:r>
          </a:p>
          <a:p>
            <a:pPr lvl="1"/>
            <a:r>
              <a:rPr lang="en-US" sz="2000" dirty="0" smtClean="0"/>
              <a:t>Jacobian: check convergence to 2</a:t>
            </a:r>
            <a:r>
              <a:rPr lang="en-US" sz="2000" baseline="30000" dirty="0" smtClean="0"/>
              <a:t>nd</a:t>
            </a:r>
            <a:r>
              <a:rPr lang="en-US" sz="2000" dirty="0" smtClean="0"/>
              <a:t> order w/centered FD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32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020" y="2383240"/>
            <a:ext cx="4440978" cy="33307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80" y="2383240"/>
            <a:ext cx="4470187" cy="335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6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PyJac-V2 Validation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Some preliminary work – validating </a:t>
            </a:r>
            <a:r>
              <a:rPr lang="en-US" sz="2400" dirty="0" err="1" smtClean="0"/>
              <a:t>PyJac</a:t>
            </a:r>
            <a:r>
              <a:rPr lang="en-US" sz="2400" dirty="0"/>
              <a:t> </a:t>
            </a:r>
            <a:r>
              <a:rPr lang="en-US" sz="2400" dirty="0" smtClean="0"/>
              <a:t>correctness</a:t>
            </a:r>
          </a:p>
          <a:p>
            <a:pPr lvl="1"/>
            <a:r>
              <a:rPr lang="en-US" sz="2000" dirty="0" smtClean="0"/>
              <a:t>Source terms: direct comparison w/</a:t>
            </a:r>
            <a:r>
              <a:rPr lang="en-US" sz="2000" dirty="0" err="1" smtClean="0"/>
              <a:t>Cantera</a:t>
            </a:r>
            <a:r>
              <a:rPr lang="en-US" sz="2000" dirty="0" smtClean="0"/>
              <a:t> (San Diego)</a:t>
            </a:r>
          </a:p>
          <a:p>
            <a:pPr lvl="1"/>
            <a:r>
              <a:rPr lang="en-US" sz="2000" dirty="0" smtClean="0"/>
              <a:t>Jacobian: check convergence to 2</a:t>
            </a:r>
            <a:r>
              <a:rPr lang="en-US" sz="2000" baseline="30000" dirty="0" smtClean="0"/>
              <a:t>nd</a:t>
            </a:r>
            <a:r>
              <a:rPr lang="en-US" sz="2000" dirty="0" smtClean="0"/>
              <a:t> order w/centered FD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33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020" y="2383240"/>
            <a:ext cx="4440978" cy="333073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481" y="2852432"/>
            <a:ext cx="1691495" cy="137631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80" y="2383240"/>
            <a:ext cx="4470187" cy="335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PyJac-V2 Validation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Some preliminary work – validating </a:t>
            </a:r>
            <a:r>
              <a:rPr lang="en-US" sz="2400" dirty="0" err="1" smtClean="0"/>
              <a:t>PyJac</a:t>
            </a:r>
            <a:r>
              <a:rPr lang="en-US" sz="2400" dirty="0"/>
              <a:t> </a:t>
            </a:r>
            <a:r>
              <a:rPr lang="en-US" sz="2400" dirty="0" smtClean="0"/>
              <a:t>correctness</a:t>
            </a:r>
          </a:p>
          <a:p>
            <a:pPr lvl="1"/>
            <a:r>
              <a:rPr lang="en-US" sz="2000" dirty="0" smtClean="0"/>
              <a:t>Source terms: direct comparison w/</a:t>
            </a:r>
            <a:r>
              <a:rPr lang="en-US" sz="2000" dirty="0" err="1" smtClean="0"/>
              <a:t>Cantera</a:t>
            </a:r>
            <a:r>
              <a:rPr lang="en-US" sz="2000" dirty="0" smtClean="0"/>
              <a:t> (San Diego)</a:t>
            </a:r>
          </a:p>
          <a:p>
            <a:pPr lvl="1"/>
            <a:r>
              <a:rPr lang="en-US" sz="2000" dirty="0" smtClean="0"/>
              <a:t>Jacobian: check convergence to 2</a:t>
            </a:r>
            <a:r>
              <a:rPr lang="en-US" sz="2000" baseline="30000" dirty="0" smtClean="0"/>
              <a:t>nd</a:t>
            </a:r>
            <a:r>
              <a:rPr lang="en-US" sz="2000" dirty="0" smtClean="0"/>
              <a:t> order w/centered FD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34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43" y="2374900"/>
            <a:ext cx="4686300" cy="3695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262" y="4913552"/>
            <a:ext cx="2184400" cy="952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043" y="2362200"/>
            <a:ext cx="3467100" cy="2425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607" y="5002452"/>
            <a:ext cx="9398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20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PyJac-V2 Validation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Some preliminary work – validating </a:t>
            </a:r>
            <a:r>
              <a:rPr lang="en-US" sz="2400" dirty="0" err="1" smtClean="0"/>
              <a:t>PyJac</a:t>
            </a:r>
            <a:r>
              <a:rPr lang="en-US" sz="2400" dirty="0"/>
              <a:t> </a:t>
            </a:r>
            <a:r>
              <a:rPr lang="en-US" sz="2400" dirty="0" smtClean="0"/>
              <a:t>correctness</a:t>
            </a:r>
          </a:p>
          <a:p>
            <a:pPr lvl="1"/>
            <a:r>
              <a:rPr lang="en-US" sz="2000" dirty="0" smtClean="0"/>
              <a:t>Source terms: direct comparison w/</a:t>
            </a:r>
            <a:r>
              <a:rPr lang="en-US" sz="2000" dirty="0" err="1" smtClean="0"/>
              <a:t>Cantera</a:t>
            </a:r>
            <a:r>
              <a:rPr lang="en-US" sz="2000" dirty="0" smtClean="0"/>
              <a:t> (San Diego)</a:t>
            </a:r>
          </a:p>
          <a:p>
            <a:pPr lvl="1"/>
            <a:r>
              <a:rPr lang="en-US" sz="2000" dirty="0" smtClean="0"/>
              <a:t>Jacobian: check convergence to 2</a:t>
            </a:r>
            <a:r>
              <a:rPr lang="en-US" sz="2000" baseline="30000" dirty="0" smtClean="0"/>
              <a:t>nd</a:t>
            </a:r>
            <a:r>
              <a:rPr lang="en-US" sz="2000" dirty="0" smtClean="0"/>
              <a:t> order w/centered FD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35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43" y="2374900"/>
            <a:ext cx="4686300" cy="3695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262" y="4913552"/>
            <a:ext cx="2184400" cy="952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043" y="2362200"/>
            <a:ext cx="3467100" cy="2425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018" y="5445604"/>
            <a:ext cx="1143000" cy="342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068" y="4907202"/>
            <a:ext cx="11684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25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Error/</a:t>
            </a:r>
            <a:r>
              <a:rPr lang="en-US" dirty="0" err="1" smtClean="0"/>
              <a:t>Timestep</a:t>
            </a:r>
            <a:r>
              <a:rPr lang="en-US" dirty="0" smtClean="0"/>
              <a:t> Control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Motivation: reacting flow simulations, especially featuring ignition, often feature stretches of near-equilibrium chemistry punctuated by temperature/mass fraction spikes</a:t>
            </a:r>
          </a:p>
          <a:p>
            <a:pPr lvl="1"/>
            <a:r>
              <a:rPr lang="en-US" sz="2000" dirty="0" err="1" smtClean="0"/>
              <a:t>Timestep</a:t>
            </a:r>
            <a:r>
              <a:rPr lang="en-US" sz="2000" dirty="0" smtClean="0"/>
              <a:t> requirements for stability/accuracy naturally vary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36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2" y="2732836"/>
            <a:ext cx="8229600" cy="319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8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Error/</a:t>
            </a:r>
            <a:r>
              <a:rPr lang="en-US" dirty="0" err="1" smtClean="0"/>
              <a:t>Timestep</a:t>
            </a:r>
            <a:r>
              <a:rPr lang="en-US" dirty="0" smtClean="0"/>
              <a:t> Control (2)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CVODE accounts for this by obtaining a local truncation estimate using state calculations at two differing orders – we match this approach</a:t>
            </a:r>
          </a:p>
          <a:p>
            <a:pPr lvl="1"/>
            <a:r>
              <a:rPr lang="en-US" sz="2000" dirty="0" smtClean="0"/>
              <a:t>Similar to ODE23/ODE45 </a:t>
            </a:r>
            <a:r>
              <a:rPr lang="en-US" sz="2000" dirty="0" err="1" smtClean="0"/>
              <a:t>timestep</a:t>
            </a:r>
            <a:r>
              <a:rPr lang="en-US" sz="2000" dirty="0" smtClean="0"/>
              <a:t> adaptors, but uses </a:t>
            </a:r>
            <a:r>
              <a:rPr lang="en-US" sz="2000" b="1" dirty="0" smtClean="0"/>
              <a:t>weighted RMS norm</a:t>
            </a:r>
            <a:r>
              <a:rPr lang="en-US" sz="2000" dirty="0" smtClean="0"/>
              <a:t> to handle states with components widely varying in magnitude</a:t>
            </a:r>
          </a:p>
          <a:p>
            <a:pPr lvl="1"/>
            <a:r>
              <a:rPr lang="en-US" sz="2000" dirty="0" smtClean="0"/>
              <a:t>State calculations for Adams methods: carry extra history value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37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693" y="3175000"/>
            <a:ext cx="2820107" cy="687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931" y="3944151"/>
            <a:ext cx="4346137" cy="913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221" y="5328162"/>
            <a:ext cx="2618384" cy="422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00" y="5339002"/>
            <a:ext cx="3000373" cy="41148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2780289" y="4953000"/>
            <a:ext cx="534411" cy="37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738692" y="4956537"/>
            <a:ext cx="584200" cy="382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74538" y="4985324"/>
            <a:ext cx="82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|E|&gt;1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111809" y="5005186"/>
            <a:ext cx="82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|E|&lt;1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8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Error/</a:t>
            </a:r>
            <a:r>
              <a:rPr lang="en-US" dirty="0" err="1" smtClean="0"/>
              <a:t>Timestep</a:t>
            </a:r>
            <a:r>
              <a:rPr lang="en-US" dirty="0" smtClean="0"/>
              <a:t> Control (3)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Design choices inherent to this approach:</a:t>
            </a:r>
          </a:p>
          <a:p>
            <a:pPr lvl="1"/>
            <a:r>
              <a:rPr lang="en-US" sz="2000" dirty="0" smtClean="0"/>
              <a:t>How often to adapt the </a:t>
            </a:r>
            <a:r>
              <a:rPr lang="en-US" sz="2000" dirty="0" err="1" smtClean="0"/>
              <a:t>timestep</a:t>
            </a:r>
            <a:r>
              <a:rPr lang="en-US" sz="2000" dirty="0" smtClean="0"/>
              <a:t> (micro- vs. </a:t>
            </a:r>
            <a:r>
              <a:rPr lang="en-US" sz="2000" dirty="0" err="1" smtClean="0"/>
              <a:t>macrostep</a:t>
            </a:r>
            <a:r>
              <a:rPr lang="en-US" sz="2000" dirty="0" smtClean="0"/>
              <a:t> checks)</a:t>
            </a:r>
          </a:p>
          <a:p>
            <a:pPr lvl="1"/>
            <a:r>
              <a:rPr lang="en-US" sz="2000" dirty="0" smtClean="0"/>
              <a:t>Error norm/adapting controller to stiffness-related situations (later)</a:t>
            </a:r>
          </a:p>
          <a:p>
            <a:pPr lvl="1"/>
            <a:r>
              <a:rPr lang="en-US" sz="2000" dirty="0" smtClean="0"/>
              <a:t>Which state components should be included when</a:t>
            </a:r>
          </a:p>
          <a:p>
            <a:pPr lvl="1"/>
            <a:r>
              <a:rPr lang="en-US" sz="2000" dirty="0" err="1" smtClean="0"/>
              <a:t>Timestep</a:t>
            </a:r>
            <a:r>
              <a:rPr lang="en-US" sz="2000" dirty="0" smtClean="0"/>
              <a:t> </a:t>
            </a:r>
            <a:r>
              <a:rPr lang="en-US" sz="2000" dirty="0" err="1" smtClean="0"/>
              <a:t>adaptivity</a:t>
            </a:r>
            <a:r>
              <a:rPr lang="en-US" sz="2000" dirty="0" smtClean="0"/>
              <a:t> vs. step ratio </a:t>
            </a:r>
            <a:r>
              <a:rPr lang="en-US" sz="2000" dirty="0" err="1" smtClean="0"/>
              <a:t>adaptivity</a:t>
            </a:r>
            <a:r>
              <a:rPr lang="en-US" sz="2000" dirty="0" smtClean="0"/>
              <a:t> </a:t>
            </a:r>
            <a:endParaRPr lang="en-US" sz="1600" dirty="0" smtClean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38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693" y="3175000"/>
            <a:ext cx="2820107" cy="687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931" y="3944151"/>
            <a:ext cx="4346137" cy="913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221" y="5328162"/>
            <a:ext cx="2618384" cy="422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00" y="5339002"/>
            <a:ext cx="3000373" cy="41148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2780289" y="4953000"/>
            <a:ext cx="534411" cy="37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738692" y="4956537"/>
            <a:ext cx="584200" cy="382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74538" y="4985324"/>
            <a:ext cx="82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|E|&gt;1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111809" y="5005186"/>
            <a:ext cx="82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|E|&lt;1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79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Controller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Applying fully explicit (adaptive) integration to stiff </a:t>
            </a:r>
            <a:r>
              <a:rPr lang="en-US" sz="2400" dirty="0" err="1" smtClean="0"/>
              <a:t>Cantera</a:t>
            </a:r>
            <a:r>
              <a:rPr lang="en-US" sz="2400" dirty="0" smtClean="0"/>
              <a:t> example problem to stress-test controller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39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2" y="1938880"/>
            <a:ext cx="8273153" cy="346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Goals for This Presentation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Fill in any “gaps” in the proposal document</a:t>
            </a:r>
          </a:p>
          <a:p>
            <a:r>
              <a:rPr lang="en-US" sz="2400" dirty="0" smtClean="0"/>
              <a:t>Expound upon certain aspects of both topics, namely current work</a:t>
            </a:r>
          </a:p>
          <a:p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4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5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Controller (2)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667" y="4943698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Applying fully explicit (adaptive) integration to stiff </a:t>
            </a:r>
            <a:r>
              <a:rPr lang="en-US" sz="2400" dirty="0" err="1" smtClean="0"/>
              <a:t>Cantera</a:t>
            </a:r>
            <a:r>
              <a:rPr lang="en-US" sz="2400" dirty="0" smtClean="0"/>
              <a:t> example problem to stress-test controller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Governing equations do not allow for </a:t>
            </a:r>
            <a:r>
              <a:rPr lang="en-US" sz="2400" dirty="0" err="1" smtClean="0"/>
              <a:t>PyJac</a:t>
            </a:r>
            <a:r>
              <a:rPr lang="en-US" sz="2400" dirty="0" smtClean="0"/>
              <a:t> intervention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40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667" y="4943698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44" y="3718211"/>
            <a:ext cx="6820911" cy="1646793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792" y="2006855"/>
            <a:ext cx="3414601" cy="1549400"/>
          </a:xfrm>
          <a:prstGeom prst="rect">
            <a:avLst/>
          </a:prstGeom>
          <a:ln w="34925">
            <a:solidFill>
              <a:srgbClr val="7030A0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6228578" y="2596889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Reactor 1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903604" y="4356941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Reactor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70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Controller (3)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667" y="4943698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Applying controller to known methods (namely embedded RK – ODE23) shows </a:t>
            </a:r>
            <a:r>
              <a:rPr lang="en-US" sz="2400" dirty="0" err="1" smtClean="0"/>
              <a:t>timestep</a:t>
            </a:r>
            <a:r>
              <a:rPr lang="en-US" sz="2400" dirty="0" smtClean="0"/>
              <a:t> “jitter” near chemical equilibrium</a:t>
            </a:r>
          </a:p>
          <a:p>
            <a:pPr lvl="1"/>
            <a:r>
              <a:rPr lang="en-US" sz="2000" dirty="0" smtClean="0"/>
              <a:t>Floating-point issues/cancellation – documented by </a:t>
            </a:r>
            <a:r>
              <a:rPr lang="en-US" sz="2000" dirty="0" err="1" smtClean="0"/>
              <a:t>PyJac</a:t>
            </a:r>
            <a:endParaRPr lang="en-US" sz="2000" dirty="0" smtClean="0"/>
          </a:p>
          <a:p>
            <a:pPr lvl="1"/>
            <a:r>
              <a:rPr lang="en-US" sz="2000" dirty="0" smtClean="0"/>
              <a:t>Use of </a:t>
            </a:r>
            <a:r>
              <a:rPr lang="en-US" sz="2000" dirty="0" err="1" smtClean="0"/>
              <a:t>Scipy</a:t>
            </a:r>
            <a:r>
              <a:rPr lang="en-US" sz="2000" dirty="0" smtClean="0"/>
              <a:t> implementation confirms this result</a:t>
            </a:r>
          </a:p>
          <a:p>
            <a:pPr lvl="1"/>
            <a:r>
              <a:rPr lang="en-US" sz="2000" dirty="0" smtClean="0"/>
              <a:t>Can we design a controller for integration that alleviates this?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41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667" y="4943698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2385" y="6016210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7" y="2974128"/>
            <a:ext cx="4406900" cy="338063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81511" y="5548717"/>
            <a:ext cx="82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Leap</a:t>
            </a:r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273" y="3175810"/>
            <a:ext cx="4118414" cy="30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1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Controller (3)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667" y="4943698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Applying controller to known methods (namely embedded RK – ODE23) shows </a:t>
            </a:r>
            <a:r>
              <a:rPr lang="en-US" sz="2400" dirty="0" err="1" smtClean="0"/>
              <a:t>timestep</a:t>
            </a:r>
            <a:r>
              <a:rPr lang="en-US" sz="2400" dirty="0" smtClean="0"/>
              <a:t> “jitter” near chemical equilibrium</a:t>
            </a:r>
          </a:p>
          <a:p>
            <a:pPr lvl="1"/>
            <a:r>
              <a:rPr lang="en-US" sz="2000" dirty="0" smtClean="0"/>
              <a:t>Floating-point issues/cancellation – documented by </a:t>
            </a:r>
            <a:r>
              <a:rPr lang="en-US" sz="2000" dirty="0" err="1" smtClean="0"/>
              <a:t>PyJac</a:t>
            </a:r>
            <a:endParaRPr lang="en-US" sz="2000" dirty="0" smtClean="0"/>
          </a:p>
          <a:p>
            <a:pPr lvl="1"/>
            <a:r>
              <a:rPr lang="en-US" sz="2000" dirty="0" smtClean="0"/>
              <a:t>Use of </a:t>
            </a:r>
            <a:r>
              <a:rPr lang="en-US" sz="2000" dirty="0" err="1" smtClean="0"/>
              <a:t>Scipy</a:t>
            </a:r>
            <a:r>
              <a:rPr lang="en-US" sz="2000" dirty="0" smtClean="0"/>
              <a:t> implementation confirms this result</a:t>
            </a:r>
          </a:p>
          <a:p>
            <a:pPr lvl="1"/>
            <a:r>
              <a:rPr lang="en-US" sz="2000" dirty="0" smtClean="0"/>
              <a:t>Can we design a controller for integration that alleviates this?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42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667" y="4943698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2385" y="6016210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7" y="2974128"/>
            <a:ext cx="4406900" cy="33806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311" y="3000229"/>
            <a:ext cx="4375582" cy="332843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81511" y="5548717"/>
            <a:ext cx="82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Leap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075711" y="5548717"/>
            <a:ext cx="82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Scipy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52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Demonstrative Test Problem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Target application: reacting mixing layer</a:t>
            </a:r>
          </a:p>
          <a:p>
            <a:pPr lvl="1"/>
            <a:r>
              <a:rPr lang="en-US" sz="2000" dirty="0" smtClean="0"/>
              <a:t>Fundamentally-driven model of combustion for propulsion</a:t>
            </a:r>
          </a:p>
          <a:p>
            <a:pPr lvl="1"/>
            <a:r>
              <a:rPr lang="en-US" sz="2000" dirty="0" smtClean="0"/>
              <a:t>Twistable speed knobs: crossflow magnitude (fluid), Arrhenius pre-exponential factors (chemistry)</a:t>
            </a:r>
          </a:p>
          <a:p>
            <a:r>
              <a:rPr lang="en-US" sz="2000" dirty="0" err="1" smtClean="0"/>
              <a:t>Baseflow</a:t>
            </a:r>
            <a:r>
              <a:rPr lang="en-US" sz="2000" dirty="0" smtClean="0"/>
              <a:t>: hyperbolic tangent velocity profile</a:t>
            </a:r>
          </a:p>
          <a:p>
            <a:pPr lvl="1"/>
            <a:r>
              <a:rPr lang="en-US" sz="2000" dirty="0" smtClean="0"/>
              <a:t>San Diego 9-species ideal gas mixture</a:t>
            </a:r>
          </a:p>
          <a:p>
            <a:pPr lvl="1"/>
            <a:r>
              <a:rPr lang="en-US" sz="2000" dirty="0" smtClean="0"/>
              <a:t>Ignition localized to mixing layer via introduction of temperature variation</a:t>
            </a:r>
          </a:p>
          <a:p>
            <a:pPr lvl="1"/>
            <a:endParaRPr lang="en-US" sz="2000" dirty="0" smtClean="0"/>
          </a:p>
          <a:p>
            <a:endParaRPr lang="en-US" dirty="0" smtClean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43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12" y="3859229"/>
            <a:ext cx="6911975" cy="249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17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Test Problem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Establishing initial perturbation and subsequent growth rate that matches literature using linear stability theory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44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7" y="2051616"/>
            <a:ext cx="4298522" cy="33633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525" y="2051616"/>
            <a:ext cx="4242866" cy="336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4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466417"/>
            <a:ext cx="4381498" cy="5391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300" dirty="0" smtClean="0"/>
          </a:p>
          <a:p>
            <a:r>
              <a:rPr lang="en-US" sz="2300" dirty="0" smtClean="0"/>
              <a:t>Growth rate calculations from PC2 solution use vertical velocity (no </a:t>
            </a:r>
            <a:r>
              <a:rPr lang="en-US" sz="2300" dirty="0" err="1" smtClean="0"/>
              <a:t>baseflow</a:t>
            </a:r>
            <a:r>
              <a:rPr lang="en-US" sz="2300" dirty="0" smtClean="0"/>
              <a:t> magnitude)</a:t>
            </a:r>
          </a:p>
          <a:p>
            <a:endParaRPr lang="en-US" sz="2300" dirty="0"/>
          </a:p>
          <a:p>
            <a:endParaRPr lang="en-US" sz="2300" dirty="0" smtClean="0"/>
          </a:p>
          <a:p>
            <a:r>
              <a:rPr lang="en-US" sz="2300" dirty="0" smtClean="0"/>
              <a:t>Formula derived from assumption that wave disturbances go like (from </a:t>
            </a:r>
            <a:r>
              <a:rPr lang="en-US" sz="2300" dirty="0" err="1" smtClean="0"/>
              <a:t>Blumen</a:t>
            </a:r>
            <a:r>
              <a:rPr lang="en-US" sz="2300" dirty="0" smtClean="0"/>
              <a:t>)</a:t>
            </a:r>
          </a:p>
          <a:p>
            <a:endParaRPr lang="en-US" sz="2300" dirty="0"/>
          </a:p>
          <a:p>
            <a:endParaRPr lang="en-US" sz="2300" dirty="0" smtClean="0"/>
          </a:p>
          <a:p>
            <a:endParaRPr lang="en-US" sz="2300" dirty="0"/>
          </a:p>
          <a:p>
            <a:endParaRPr lang="en-US" sz="2300" dirty="0" smtClean="0"/>
          </a:p>
          <a:p>
            <a:endParaRPr lang="en-US" sz="2300" dirty="0"/>
          </a:p>
          <a:p>
            <a:endParaRPr lang="en-US" sz="2300" dirty="0" smtClean="0"/>
          </a:p>
          <a:p>
            <a:endParaRPr lang="en-US" sz="2300" dirty="0"/>
          </a:p>
          <a:p>
            <a:endParaRPr lang="en-US" sz="2300" dirty="0" smtClean="0"/>
          </a:p>
          <a:p>
            <a:endParaRPr lang="en-US" sz="2300" dirty="0"/>
          </a:p>
          <a:p>
            <a:endParaRPr lang="en-US" sz="2300" dirty="0" smtClean="0"/>
          </a:p>
          <a:p>
            <a:endParaRPr lang="en-US" sz="2300" dirty="0"/>
          </a:p>
          <a:p>
            <a:endParaRPr lang="en-US" sz="2300" dirty="0" smtClean="0"/>
          </a:p>
          <a:p>
            <a:endParaRPr lang="en-US" sz="2300" dirty="0"/>
          </a:p>
          <a:p>
            <a:endParaRPr lang="en-US" sz="2300" dirty="0" smtClean="0"/>
          </a:p>
          <a:p>
            <a:endParaRPr lang="en-US" sz="2300" dirty="0" smtClean="0"/>
          </a:p>
          <a:p>
            <a:endParaRPr lang="en-US" sz="2300" dirty="0" smtClean="0"/>
          </a:p>
          <a:p>
            <a:endParaRPr lang="en-US" sz="2300" dirty="0"/>
          </a:p>
          <a:p>
            <a:endParaRPr lang="en-US" sz="2300" dirty="0" smtClean="0"/>
          </a:p>
          <a:p>
            <a:endParaRPr lang="en-US" sz="2300" dirty="0"/>
          </a:p>
          <a:p>
            <a:endParaRPr lang="en-US" sz="2300" dirty="0" smtClean="0"/>
          </a:p>
          <a:p>
            <a:endParaRPr lang="en-US" sz="2300" dirty="0"/>
          </a:p>
          <a:p>
            <a:endParaRPr lang="en-US" sz="2300" dirty="0" smtClean="0"/>
          </a:p>
          <a:p>
            <a:endParaRPr lang="en-US" sz="2300" dirty="0"/>
          </a:p>
          <a:p>
            <a:endParaRPr lang="en-US" sz="2300" dirty="0" smtClean="0"/>
          </a:p>
          <a:p>
            <a:endParaRPr lang="en-US" sz="2300" dirty="0"/>
          </a:p>
          <a:p>
            <a:endParaRPr lang="en-US" sz="2300" dirty="0" smtClean="0"/>
          </a:p>
          <a:p>
            <a:endParaRPr lang="en-US" sz="2300" dirty="0"/>
          </a:p>
          <a:p>
            <a:endParaRPr lang="en-US" sz="2300" dirty="0" smtClean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Test Problem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Establishing initial perturbation and subsequent growth rate that matches literature using linear stability theory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45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0" y="2271684"/>
            <a:ext cx="4381500" cy="345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45" y="5275035"/>
            <a:ext cx="2777987" cy="495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539" y="3060899"/>
            <a:ext cx="23114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6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Synthesis/V+V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In the midst of multi-rate Adams development, implicit chemistry framework can be tested with schema existing in Leap</a:t>
            </a:r>
          </a:p>
          <a:p>
            <a:r>
              <a:rPr lang="en-US" sz="2400" dirty="0" smtClean="0"/>
              <a:t>Generate code for chemical source terms, Jacobian, and IMEX ARK4 integration (K+C), and ”wire in” to fluid solver (PlasCom2)</a:t>
            </a:r>
          </a:p>
          <a:p>
            <a:r>
              <a:rPr lang="en-US" sz="2400" dirty="0" smtClean="0"/>
              <a:t>Ensure that we have</a:t>
            </a:r>
            <a:r>
              <a:rPr lang="mr-IN" sz="2400" dirty="0" smtClean="0"/>
              <a:t>…</a:t>
            </a:r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46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01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Synthesis/V+V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mr-IN" sz="2400" dirty="0" smtClean="0"/>
              <a:t>…</a:t>
            </a:r>
            <a:r>
              <a:rPr lang="en-US" sz="2400" dirty="0" smtClean="0"/>
              <a:t>design-order convergence for a homogeneous </a:t>
            </a:r>
            <a:r>
              <a:rPr lang="en-US" sz="2400" dirty="0" err="1" smtClean="0"/>
              <a:t>autoignition</a:t>
            </a:r>
            <a:r>
              <a:rPr lang="en-US" sz="2400" dirty="0" smtClean="0"/>
              <a:t> example (9-species San-Diego mechanism)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47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1" y="2004633"/>
            <a:ext cx="4710429" cy="3532822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2006855"/>
            <a:ext cx="4707466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4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Synthesis/V+V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mr-IN" sz="2400" dirty="0" smtClean="0"/>
              <a:t>…</a:t>
            </a:r>
            <a:r>
              <a:rPr lang="en-US" sz="2400" dirty="0" smtClean="0"/>
              <a:t>design-order convergence for a homogeneous </a:t>
            </a:r>
            <a:r>
              <a:rPr lang="en-US" sz="2400" dirty="0" err="1" smtClean="0"/>
              <a:t>autoignition</a:t>
            </a:r>
            <a:r>
              <a:rPr lang="en-US" sz="2400" dirty="0" smtClean="0"/>
              <a:t> example (9-species San-Diego mechanism) ✓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smtClean="0"/>
              <a:t>EOC: 3.89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b="1" dirty="0" smtClean="0"/>
              <a:t>But: </a:t>
            </a:r>
            <a:r>
              <a:rPr lang="en-US" sz="2400" dirty="0" smtClean="0"/>
              <a:t>case does not contain meaningful fluid motion (single-</a:t>
            </a:r>
            <a:r>
              <a:rPr lang="en-US" sz="2400" dirty="0" err="1" smtClean="0"/>
              <a:t>pt</a:t>
            </a:r>
            <a:r>
              <a:rPr lang="en-US" sz="2400" dirty="0" smtClean="0"/>
              <a:t>)</a:t>
            </a:r>
            <a:endParaRPr lang="en-US" sz="2400" b="1" dirty="0" smtClean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48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2383" y="2198647"/>
            <a:ext cx="4700615" cy="29072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916" y="2429304"/>
            <a:ext cx="3239589" cy="80246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4319436"/>
            <a:ext cx="3490885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Uses Jacobian modified for explicit constraint enforcement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92555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Synthesis/V+V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mr-IN" sz="2400" dirty="0" smtClean="0"/>
              <a:t>…</a:t>
            </a:r>
            <a:r>
              <a:rPr lang="en-US" sz="2400" dirty="0" smtClean="0"/>
              <a:t>good agreement with laminar flame speed returned by steady-state </a:t>
            </a:r>
            <a:r>
              <a:rPr lang="en-US" sz="2400" dirty="0" err="1" smtClean="0"/>
              <a:t>Cantera</a:t>
            </a:r>
            <a:r>
              <a:rPr lang="en-US" sz="2400" dirty="0" smtClean="0"/>
              <a:t> analysis for a freely propagating flame example✓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To-do: design order convergence in this case?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49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001" y="2863881"/>
            <a:ext cx="5791200" cy="2095500"/>
          </a:xfrm>
          <a:prstGeom prst="rect">
            <a:avLst/>
          </a:prstGeom>
        </p:spPr>
      </p:pic>
      <p:pic>
        <p:nvPicPr>
          <p:cNvPr id="4" name="small_domain_temp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0817" y="2729075"/>
            <a:ext cx="3149983" cy="236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0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Goals for This Presentation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smtClean="0"/>
              <a:t>Fill </a:t>
            </a:r>
            <a:r>
              <a:rPr lang="en-US" sz="2400" dirty="0" smtClean="0"/>
              <a:t>in any “gaps” in the proposal document</a:t>
            </a:r>
          </a:p>
          <a:p>
            <a:r>
              <a:rPr lang="en-US" sz="2400" dirty="0" smtClean="0"/>
              <a:t>Expound upon certain aspects of both topics, namely current work</a:t>
            </a:r>
          </a:p>
          <a:p>
            <a:r>
              <a:rPr lang="en-US" sz="2400" b="1" dirty="0"/>
              <a:t>More extensively motivate how I </a:t>
            </a:r>
            <a:r>
              <a:rPr lang="en-US" sz="2400" b="1" i="1" dirty="0"/>
              <a:t>hope</a:t>
            </a:r>
            <a:r>
              <a:rPr lang="en-US" sz="2400" b="1" dirty="0"/>
              <a:t> to spend the “best days of my life”</a:t>
            </a:r>
          </a:p>
          <a:p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5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62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Risk Mitigation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Important </a:t>
            </a:r>
            <a:r>
              <a:rPr lang="en-US" sz="2400" dirty="0"/>
              <a:t>question: </a:t>
            </a:r>
            <a:r>
              <a:rPr lang="en-US" sz="2400" b="1" dirty="0"/>
              <a:t>what if this doesn’t work out?</a:t>
            </a:r>
          </a:p>
          <a:p>
            <a:pPr lvl="1"/>
            <a:r>
              <a:rPr lang="en-US" sz="2000" dirty="0"/>
              <a:t>Reinforces CVODE as state-of-the-art for implicit treatment of chemical </a:t>
            </a:r>
            <a:r>
              <a:rPr lang="en-US" sz="2000" dirty="0" smtClean="0"/>
              <a:t>kinetics</a:t>
            </a:r>
          </a:p>
          <a:p>
            <a:pPr lvl="1"/>
            <a:r>
              <a:rPr lang="en-US" sz="2000" b="1" dirty="0" smtClean="0"/>
              <a:t>Fallback: </a:t>
            </a:r>
            <a:r>
              <a:rPr lang="en-US" sz="2000" dirty="0" smtClean="0"/>
              <a:t>exploration of effect of analytical Jacobian versus finite difference Jacobian. Convergence effects? Performance effects?</a:t>
            </a:r>
          </a:p>
          <a:p>
            <a:pPr lvl="1"/>
            <a:r>
              <a:rPr lang="en-US" sz="2000" b="1" dirty="0" smtClean="0"/>
              <a:t>Fallback:</a:t>
            </a:r>
            <a:r>
              <a:rPr lang="en-US" sz="2000" dirty="0" smtClean="0"/>
              <a:t> controller improvement. Tailoring to kinetics/mechanism?</a:t>
            </a:r>
          </a:p>
          <a:p>
            <a:pPr lvl="1"/>
            <a:r>
              <a:rPr lang="en-US" sz="2000" b="1" dirty="0" smtClean="0"/>
              <a:t>Fallback: </a:t>
            </a:r>
            <a:r>
              <a:rPr lang="en-US" sz="2000" dirty="0" smtClean="0"/>
              <a:t>other target applications for implicit-explicit multi-rate</a:t>
            </a:r>
            <a:endParaRPr lang="en-US" sz="2000" b="1" dirty="0"/>
          </a:p>
          <a:p>
            <a:r>
              <a:rPr lang="en-US" sz="2400" dirty="0" smtClean="0"/>
              <a:t>Actionable response: frontload controller design, Jacobian implementation/verification using simple</a:t>
            </a:r>
            <a:r>
              <a:rPr lang="is-IS" sz="2400" dirty="0" smtClean="0"/>
              <a:t>(r) problems</a:t>
            </a:r>
            <a:endParaRPr lang="en-US" sz="20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50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13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Outlook and Open Questions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Quantifiably characterizing benefit of analytical versus finite-difference Jacobian</a:t>
            </a:r>
          </a:p>
          <a:p>
            <a:pPr lvl="1"/>
            <a:r>
              <a:rPr lang="en-US" sz="2000" dirty="0" smtClean="0"/>
              <a:t>Accuracy and time-to-solution (fewer implicit solve iterations)</a:t>
            </a:r>
          </a:p>
          <a:p>
            <a:pPr lvl="1"/>
            <a:r>
              <a:rPr lang="en-US" sz="2000" dirty="0" smtClean="0"/>
              <a:t>Rigorously test effect(s) of constant-volume assumption for Jacobian</a:t>
            </a:r>
          </a:p>
          <a:p>
            <a:r>
              <a:rPr lang="en-US" sz="2400" dirty="0"/>
              <a:t>Develop error/</a:t>
            </a:r>
            <a:r>
              <a:rPr lang="en-US" sz="2400" dirty="0" err="1"/>
              <a:t>timestep</a:t>
            </a:r>
            <a:r>
              <a:rPr lang="en-US" sz="2400" dirty="0"/>
              <a:t> control algorithm with more robustness in the face of near-equilibrium floating point </a:t>
            </a:r>
            <a:r>
              <a:rPr lang="en-US" sz="2400" dirty="0" smtClean="0"/>
              <a:t>issues</a:t>
            </a:r>
          </a:p>
          <a:p>
            <a:r>
              <a:rPr lang="en-US" sz="2400" dirty="0" smtClean="0"/>
              <a:t>Establish timescale splitting for full governing equations</a:t>
            </a:r>
          </a:p>
          <a:p>
            <a:r>
              <a:rPr lang="en-US" sz="2400" dirty="0" smtClean="0"/>
              <a:t>Explore (large) design space</a:t>
            </a:r>
          </a:p>
          <a:p>
            <a:pPr lvl="1"/>
            <a:r>
              <a:rPr lang="en-US" sz="2000" dirty="0" smtClean="0"/>
              <a:t>Implicit-explicit multi-rate framework</a:t>
            </a:r>
          </a:p>
          <a:p>
            <a:pPr lvl="1"/>
            <a:r>
              <a:rPr lang="en-US" sz="2000" dirty="0" err="1" smtClean="0"/>
              <a:t>Timestep</a:t>
            </a:r>
            <a:r>
              <a:rPr lang="en-US" sz="2000" dirty="0" smtClean="0"/>
              <a:t> control algorithm also has “knobs” to turn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51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87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09" y="2469607"/>
            <a:ext cx="8602181" cy="117903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Energy-Stable Hybrid Spatial </a:t>
            </a:r>
            <a:r>
              <a:rPr lang="en-US" dirty="0" err="1" smtClean="0"/>
              <a:t>Discretizations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19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Flow simulations incorporating complex geometries present obvious meshing challenges</a:t>
            </a:r>
          </a:p>
          <a:p>
            <a:r>
              <a:rPr lang="en-US" sz="2400" dirty="0" smtClean="0"/>
              <a:t>Accuracy and stability can be affected by poor mesh quality</a:t>
            </a:r>
          </a:p>
          <a:p>
            <a:pPr lvl="1"/>
            <a:endParaRPr lang="en-US" sz="2000" b="1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53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mage result for aerospace cfd mes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48" y="3044622"/>
            <a:ext cx="4421541" cy="236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mage result for wind turbine cfd mes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996" y="3044622"/>
            <a:ext cx="3769960" cy="226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91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One common approach: finite difference discretization(s) with some consideration for meshing near trouble regions</a:t>
            </a:r>
          </a:p>
          <a:p>
            <a:pPr lvl="1"/>
            <a:r>
              <a:rPr lang="en-US" sz="2000" dirty="0" smtClean="0"/>
              <a:t>Curvilinear meshes w/coordinate transforms</a:t>
            </a:r>
          </a:p>
          <a:p>
            <a:pPr lvl="1"/>
            <a:r>
              <a:rPr lang="en-US" sz="2000" dirty="0"/>
              <a:t>Overset </a:t>
            </a:r>
            <a:r>
              <a:rPr lang="en-US" sz="2000" dirty="0" smtClean="0"/>
              <a:t>meshes</a:t>
            </a:r>
          </a:p>
          <a:p>
            <a:pPr lvl="1"/>
            <a:r>
              <a:rPr lang="en-US" sz="2000" b="1" dirty="0" err="1" smtClean="0"/>
              <a:t>Multiblock</a:t>
            </a:r>
            <a:endParaRPr lang="en-US" sz="2000" b="1" dirty="0" smtClean="0"/>
          </a:p>
          <a:p>
            <a:pPr lvl="1"/>
            <a:endParaRPr lang="en-US" sz="2000" b="1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54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287" y="3925440"/>
            <a:ext cx="3962400" cy="1570681"/>
          </a:xfrm>
          <a:prstGeom prst="rect">
            <a:avLst/>
          </a:prstGeom>
        </p:spPr>
      </p:pic>
      <p:pic>
        <p:nvPicPr>
          <p:cNvPr id="21508" name="Picture 4" descr="ACA0012 airfoil structured unstretched mesh, 16K grid nodes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2" y="3588824"/>
            <a:ext cx="4381500" cy="209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Within the </a:t>
            </a:r>
            <a:r>
              <a:rPr lang="en-US" sz="2400" dirty="0" err="1" smtClean="0"/>
              <a:t>multiblock</a:t>
            </a:r>
            <a:r>
              <a:rPr lang="en-US" sz="2400" dirty="0" smtClean="0"/>
              <a:t> approach, one can opt for </a:t>
            </a:r>
            <a:r>
              <a:rPr lang="en-US" sz="2400" b="1" dirty="0" smtClean="0"/>
              <a:t>conforming </a:t>
            </a:r>
            <a:r>
              <a:rPr lang="en-US" sz="2400" dirty="0" smtClean="0"/>
              <a:t>or </a:t>
            </a:r>
            <a:r>
              <a:rPr lang="en-US" sz="2400" b="1" dirty="0" smtClean="0"/>
              <a:t>nonconforming </a:t>
            </a:r>
            <a:r>
              <a:rPr lang="en-US" sz="2400" dirty="0" smtClean="0"/>
              <a:t>interfaces between blocks</a:t>
            </a:r>
          </a:p>
          <a:p>
            <a:pPr lvl="1"/>
            <a:r>
              <a:rPr lang="en-US" sz="2000" dirty="0" smtClean="0"/>
              <a:t>The latter provides more flexibility but arguably requires more thought</a:t>
            </a:r>
          </a:p>
          <a:p>
            <a:pPr lvl="1"/>
            <a:endParaRPr lang="en-US" sz="2000" b="1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55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2" y="2996495"/>
            <a:ext cx="2890838" cy="2855798"/>
          </a:xfrm>
          <a:prstGeom prst="rect">
            <a:avLst/>
          </a:prstGeom>
        </p:spPr>
      </p:pic>
      <p:pic>
        <p:nvPicPr>
          <p:cNvPr id="8" name="Picture 2" descr="mage result for curvilinear mesh airfoi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2" y="3039696"/>
            <a:ext cx="4643438" cy="28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54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Recent body of existing work in </a:t>
            </a:r>
            <a:r>
              <a:rPr lang="en-US" sz="2400" b="1" dirty="0" smtClean="0"/>
              <a:t>nonconforming</a:t>
            </a:r>
            <a:r>
              <a:rPr lang="en-US" sz="2400" dirty="0" smtClean="0"/>
              <a:t> interfaces, specifically </a:t>
            </a:r>
            <a:r>
              <a:rPr lang="en-US" sz="2400" dirty="0" err="1" smtClean="0"/>
              <a:t>w.r.t</a:t>
            </a:r>
            <a:r>
              <a:rPr lang="en-US" sz="2400" dirty="0" smtClean="0"/>
              <a:t>. summation-by-parts finite difference </a:t>
            </a:r>
            <a:r>
              <a:rPr lang="en-US" sz="2400" dirty="0" err="1" smtClean="0"/>
              <a:t>discretizations</a:t>
            </a:r>
            <a:r>
              <a:rPr lang="en-US" sz="2400" dirty="0" smtClean="0"/>
              <a:t>, is large</a:t>
            </a:r>
          </a:p>
          <a:p>
            <a:pPr lvl="1"/>
            <a:r>
              <a:rPr lang="en-US" sz="2000" dirty="0" err="1" smtClean="0"/>
              <a:t>Mattsson</a:t>
            </a:r>
            <a:r>
              <a:rPr lang="en-US" sz="2000" dirty="0" smtClean="0"/>
              <a:t> and Carpenter (2010): fixed refinement ratio, matching corners</a:t>
            </a:r>
          </a:p>
          <a:p>
            <a:pPr lvl="1"/>
            <a:r>
              <a:rPr lang="en-US" sz="2000" dirty="0" err="1" smtClean="0"/>
              <a:t>Nissen</a:t>
            </a:r>
            <a:r>
              <a:rPr lang="en-US" sz="2000" dirty="0" smtClean="0"/>
              <a:t> et al. (2015): matching corners</a:t>
            </a:r>
          </a:p>
          <a:p>
            <a:pPr lvl="1"/>
            <a:r>
              <a:rPr lang="en-US" sz="2000" dirty="0" err="1" smtClean="0"/>
              <a:t>Kozdon</a:t>
            </a:r>
            <a:r>
              <a:rPr lang="en-US" sz="2000" dirty="0" smtClean="0"/>
              <a:t> and Wilcox (2016)</a:t>
            </a:r>
          </a:p>
          <a:p>
            <a:pPr lvl="1"/>
            <a:r>
              <a:rPr lang="en-US" sz="2000" dirty="0" smtClean="0"/>
              <a:t>Friedrich et al. (2018): degree-preserving</a:t>
            </a:r>
          </a:p>
          <a:p>
            <a:pPr lvl="1"/>
            <a:r>
              <a:rPr lang="en-US" sz="2000" dirty="0" err="1" smtClean="0"/>
              <a:t>Almquist</a:t>
            </a:r>
            <a:r>
              <a:rPr lang="en-US" sz="2000" dirty="0" smtClean="0"/>
              <a:t> et al. (2019): (better) degree-preserving</a:t>
            </a:r>
          </a:p>
          <a:p>
            <a:r>
              <a:rPr lang="en-US" sz="2400" dirty="0" smtClean="0"/>
              <a:t>But: can we obtain more flexible methodology?</a:t>
            </a:r>
          </a:p>
          <a:p>
            <a:pPr lvl="1"/>
            <a:endParaRPr lang="en-US" sz="2000" b="1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56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43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5391148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Another way: establish nonconforming interface between </a:t>
            </a:r>
            <a:r>
              <a:rPr lang="en-US" sz="2400" b="1" dirty="0" smtClean="0"/>
              <a:t>structured </a:t>
            </a:r>
            <a:r>
              <a:rPr lang="en-US" sz="2400" dirty="0" smtClean="0"/>
              <a:t>(SBP) and </a:t>
            </a:r>
            <a:r>
              <a:rPr lang="en-US" sz="2400" b="1" dirty="0" smtClean="0"/>
              <a:t>unstructured </a:t>
            </a:r>
            <a:r>
              <a:rPr lang="en-US" sz="2400" dirty="0" smtClean="0"/>
              <a:t>(DG) </a:t>
            </a:r>
            <a:r>
              <a:rPr lang="en-US" sz="2400" dirty="0" err="1" smtClean="0"/>
              <a:t>discretizations</a:t>
            </a:r>
            <a:endParaRPr lang="en-US" sz="2400" dirty="0" smtClean="0"/>
          </a:p>
          <a:p>
            <a:pPr lvl="1"/>
            <a:r>
              <a:rPr lang="en-US" sz="2000" dirty="0" smtClean="0"/>
              <a:t>Nordstrom and Gong (2006): low-order FD-FV</a:t>
            </a:r>
          </a:p>
          <a:p>
            <a:pPr lvl="1"/>
            <a:r>
              <a:rPr lang="en-US" sz="2000" dirty="0" err="1" smtClean="0"/>
              <a:t>Kozdon</a:t>
            </a:r>
            <a:r>
              <a:rPr lang="en-US" sz="2000" dirty="0" smtClean="0"/>
              <a:t> and Wilcox (2016): (same work as previous slide) – establishes provably stable interface for nonconforming interfaces between SBP </a:t>
            </a:r>
            <a:r>
              <a:rPr lang="en-US" sz="2000" dirty="0" err="1" smtClean="0"/>
              <a:t>discretizations</a:t>
            </a:r>
            <a:r>
              <a:rPr lang="en-US" sz="2000" dirty="0" smtClean="0"/>
              <a:t> </a:t>
            </a:r>
            <a:r>
              <a:rPr lang="en-US" sz="2000" b="1" dirty="0" smtClean="0"/>
              <a:t>and </a:t>
            </a:r>
            <a:r>
              <a:rPr lang="en-US" sz="2000" dirty="0" smtClean="0"/>
              <a:t>between SBP-DG </a:t>
            </a:r>
            <a:r>
              <a:rPr lang="en-US" sz="2000" dirty="0" err="1" smtClean="0"/>
              <a:t>discretizations</a:t>
            </a:r>
            <a:r>
              <a:rPr lang="en-US" sz="2000" dirty="0" smtClean="0"/>
              <a:t>, but </a:t>
            </a:r>
            <a:r>
              <a:rPr lang="en-US" sz="2000" b="1" dirty="0" smtClean="0"/>
              <a:t>has a number of failings</a:t>
            </a:r>
            <a:endParaRPr lang="en-US" sz="2000" dirty="0" smtClean="0"/>
          </a:p>
          <a:p>
            <a:r>
              <a:rPr lang="en-US" sz="2400" dirty="0" smtClean="0"/>
              <a:t>We ask (again): can we </a:t>
            </a:r>
            <a:r>
              <a:rPr lang="en-US" sz="2400" b="1" dirty="0" smtClean="0"/>
              <a:t>do better?</a:t>
            </a:r>
            <a:endParaRPr lang="en-US" sz="2400" dirty="0" smtClean="0"/>
          </a:p>
          <a:p>
            <a:pPr lvl="1"/>
            <a:endParaRPr lang="en-US" sz="2000" b="1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57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335" y="2370836"/>
            <a:ext cx="2592694" cy="256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6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The Topic/Problem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5341629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 smtClean="0"/>
              <a:t>mission statement: </a:t>
            </a:r>
            <a:r>
              <a:rPr lang="en-US" sz="2400" dirty="0" smtClean="0"/>
              <a:t>develop </a:t>
            </a:r>
            <a:r>
              <a:rPr lang="en-US" sz="2400" b="1" dirty="0" smtClean="0"/>
              <a:t>energy-stable</a:t>
            </a:r>
            <a:r>
              <a:rPr lang="en-US" sz="2400" dirty="0" smtClean="0"/>
              <a:t> and </a:t>
            </a:r>
            <a:r>
              <a:rPr lang="en-US" sz="2400" b="1" dirty="0" smtClean="0"/>
              <a:t>high-order accurate</a:t>
            </a:r>
            <a:r>
              <a:rPr lang="en-US" sz="2400" dirty="0" smtClean="0"/>
              <a:t> interface(s) between structured (SBP) and unstructured (DG) spatial </a:t>
            </a:r>
            <a:r>
              <a:rPr lang="en-US" sz="2400" dirty="0" err="1" smtClean="0"/>
              <a:t>discretizations</a:t>
            </a:r>
            <a:endParaRPr lang="en-US" sz="2400" dirty="0" smtClean="0"/>
          </a:p>
          <a:p>
            <a:pPr lvl="1"/>
            <a:r>
              <a:rPr lang="en-US" sz="2000" dirty="0" smtClean="0"/>
              <a:t>Remove </a:t>
            </a:r>
            <a:r>
              <a:rPr lang="en-US" sz="2000" i="1" dirty="0" smtClean="0"/>
              <a:t>underdetermined</a:t>
            </a:r>
            <a:r>
              <a:rPr lang="en-US" sz="2000" dirty="0" smtClean="0"/>
              <a:t> elements of interface construction</a:t>
            </a:r>
          </a:p>
          <a:p>
            <a:pPr lvl="1"/>
            <a:r>
              <a:rPr lang="en-US" sz="2000" dirty="0" smtClean="0"/>
              <a:t>Stretch goal: establish fidelity in round-trip projection</a:t>
            </a:r>
          </a:p>
          <a:p>
            <a:pPr lvl="1"/>
            <a:r>
              <a:rPr lang="en-US" sz="2000" dirty="0" smtClean="0"/>
              <a:t>Above all: </a:t>
            </a:r>
            <a:r>
              <a:rPr lang="en-US" sz="2000" b="1" dirty="0" smtClean="0"/>
              <a:t>do not sacrifice provable stability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58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335" y="2370836"/>
            <a:ext cx="2592694" cy="256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9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Potential impact: remove troublesome geometric constraints on existing simulations, while also</a:t>
            </a:r>
          </a:p>
          <a:p>
            <a:pPr lvl="1"/>
            <a:r>
              <a:rPr lang="en-US" sz="2000" dirty="0" smtClean="0"/>
              <a:t>Introducing ability to more readily introduce a certain discretization to a certain portion of the spatial domain</a:t>
            </a:r>
          </a:p>
          <a:p>
            <a:pPr lvl="1"/>
            <a:r>
              <a:rPr lang="en-US" sz="2000" dirty="0" smtClean="0"/>
              <a:t>Flexible and selective application of beneficial properties of a given method to ”trouble spots” – e.g. shocks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59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30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09" y="2755505"/>
            <a:ext cx="8602181" cy="893135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Time Integration of Reacting Flows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 This Section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I will be approaching this section of the talk a bit differently</a:t>
            </a:r>
          </a:p>
          <a:p>
            <a:r>
              <a:rPr lang="en-US" sz="2400" dirty="0" smtClean="0"/>
              <a:t>Whereas the document provides a lot of the background detail on the separate </a:t>
            </a:r>
            <a:r>
              <a:rPr lang="en-US" sz="2400" dirty="0" err="1" smtClean="0"/>
              <a:t>discretizations</a:t>
            </a:r>
            <a:r>
              <a:rPr lang="en-US" sz="2400" dirty="0" smtClean="0"/>
              <a:t>/lays the groundwork for the target problem, the talk will focus more on the state of the interface</a:t>
            </a:r>
          </a:p>
          <a:p>
            <a:r>
              <a:rPr lang="en-US" sz="2400" dirty="0" smtClean="0"/>
              <a:t>In particular, my goal is to </a:t>
            </a:r>
            <a:r>
              <a:rPr lang="en-US" sz="2400" b="1" dirty="0" smtClean="0"/>
              <a:t>demonstrate its weaknesses</a:t>
            </a:r>
            <a:endParaRPr lang="en-US" sz="2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60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24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Governing Equations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Nonetheless, the governing equations we initially target will be used later, so they deserve mention</a:t>
            </a:r>
          </a:p>
          <a:p>
            <a:r>
              <a:rPr lang="en-US" sz="2400" dirty="0" smtClean="0"/>
              <a:t>As with K+W, first-order wave equation in two dimensions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Worth noting: the hope is to ultimately extend interface method to</a:t>
            </a:r>
          </a:p>
          <a:p>
            <a:pPr lvl="1"/>
            <a:r>
              <a:rPr lang="en-US" sz="2000" dirty="0" smtClean="0"/>
              <a:t>Higher dimensions</a:t>
            </a:r>
          </a:p>
          <a:p>
            <a:pPr lvl="1"/>
            <a:r>
              <a:rPr lang="en-US" sz="2000" dirty="0" smtClean="0"/>
              <a:t>Different problems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61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335" y="2476500"/>
            <a:ext cx="2826834" cy="1371600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202229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Demonstrating Stability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The golden rule: fully characterize an interface that is </a:t>
            </a:r>
            <a:r>
              <a:rPr lang="en-US" sz="2400" b="1" dirty="0" smtClean="0"/>
              <a:t>energy-stable</a:t>
            </a:r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r>
              <a:rPr lang="en-US" sz="2400" dirty="0" smtClean="0"/>
              <a:t>How to describe the energy dissipation rate at edges on the interface?</a:t>
            </a:r>
            <a:endParaRPr lang="en-US" sz="2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62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421" y="2768977"/>
            <a:ext cx="1460500" cy="748061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57" y="2742593"/>
            <a:ext cx="1253863" cy="77444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480" y="3265274"/>
            <a:ext cx="2387601" cy="784498"/>
          </a:xfrm>
          <a:prstGeom prst="rect">
            <a:avLst/>
          </a:prstGeom>
          <a:ln w="31750">
            <a:solidFill>
              <a:srgbClr val="8D1187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480" y="2199266"/>
            <a:ext cx="1628773" cy="873156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cxnSp>
        <p:nvCxnSpPr>
          <p:cNvPr id="10" name="Straight Arrow Connector 9"/>
          <p:cNvCxnSpPr>
            <a:stCxn id="5" idx="3"/>
            <a:endCxn id="8" idx="1"/>
          </p:cNvCxnSpPr>
          <p:nvPr/>
        </p:nvCxnSpPr>
        <p:spPr>
          <a:xfrm flipV="1">
            <a:off x="4815921" y="2635844"/>
            <a:ext cx="454559" cy="507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3"/>
            <a:endCxn id="7" idx="1"/>
          </p:cNvCxnSpPr>
          <p:nvPr/>
        </p:nvCxnSpPr>
        <p:spPr>
          <a:xfrm>
            <a:off x="4815921" y="3143008"/>
            <a:ext cx="454559" cy="514515"/>
          </a:xfrm>
          <a:prstGeom prst="straightConnector1">
            <a:avLst/>
          </a:prstGeom>
          <a:ln>
            <a:solidFill>
              <a:srgbClr val="8D11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ight Arrow 12"/>
          <p:cNvSpPr/>
          <p:nvPr/>
        </p:nvSpPr>
        <p:spPr>
          <a:xfrm>
            <a:off x="2578100" y="3072422"/>
            <a:ext cx="647700" cy="192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137007" y="3650067"/>
            <a:ext cx="132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Total Energy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528100" y="3624744"/>
            <a:ext cx="105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Per-Block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192570" y="2398071"/>
            <a:ext cx="473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DG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93832" y="3472857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8D1187"/>
                </a:solidFill>
              </a:rPr>
              <a:t>SBP</a:t>
            </a:r>
            <a:endParaRPr lang="en-US" dirty="0">
              <a:solidFill>
                <a:srgbClr val="8D11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3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Demonstrating Stability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Skipping over a </a:t>
            </a:r>
            <a:r>
              <a:rPr lang="en-US" sz="2400" i="1" dirty="0" smtClean="0"/>
              <a:t>lot</a:t>
            </a:r>
            <a:r>
              <a:rPr lang="en-US" sz="2400" dirty="0" smtClean="0"/>
              <a:t> of detail here, but: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Key question from here: how do we define starred quantities such that these quantities can be proven to be non-positive?</a:t>
            </a:r>
          </a:p>
          <a:p>
            <a:pPr lvl="1"/>
            <a:r>
              <a:rPr lang="en-US" sz="2000" dirty="0" smtClean="0"/>
              <a:t>DG: numerical fluxes</a:t>
            </a:r>
          </a:p>
          <a:p>
            <a:pPr lvl="1"/>
            <a:r>
              <a:rPr lang="en-US" sz="2000" dirty="0" smtClean="0"/>
              <a:t>SBP: SAT penalty terms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63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650" y="2322312"/>
            <a:ext cx="6108700" cy="469900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790" y="3109914"/>
            <a:ext cx="6846421" cy="504269"/>
          </a:xfrm>
          <a:prstGeom prst="rect">
            <a:avLst/>
          </a:prstGeom>
          <a:ln w="25400">
            <a:solidFill>
              <a:srgbClr val="8D1187"/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7626350" y="2397065"/>
            <a:ext cx="473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DG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68839" y="3162893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8D1187"/>
                </a:solidFill>
              </a:rPr>
              <a:t>SBP</a:t>
            </a:r>
            <a:endParaRPr lang="en-US" dirty="0">
              <a:solidFill>
                <a:srgbClr val="8D11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3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This is where the interface comes in</a:t>
            </a:r>
          </a:p>
          <a:p>
            <a:r>
              <a:rPr lang="en-US" sz="2400" dirty="0" smtClean="0"/>
              <a:t>Top-level characterization of interface: operators that </a:t>
            </a:r>
            <a:r>
              <a:rPr lang="en-US" sz="2400" b="1" dirty="0" smtClean="0"/>
              <a:t>project</a:t>
            </a:r>
            <a:r>
              <a:rPr lang="en-US" sz="2400" dirty="0" smtClean="0"/>
              <a:t> Grid A solution to Grid B (and vice versa)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Starting point for describing </a:t>
            </a:r>
            <a:r>
              <a:rPr lang="en-US" sz="2400" b="1" i="1" dirty="0" smtClean="0"/>
              <a:t>P</a:t>
            </a:r>
            <a:r>
              <a:rPr lang="en-US" sz="2400" dirty="0" smtClean="0"/>
              <a:t>: </a:t>
            </a:r>
            <a:r>
              <a:rPr lang="en-US" sz="2400" dirty="0" err="1" smtClean="0"/>
              <a:t>Kozdon</a:t>
            </a:r>
            <a:r>
              <a:rPr lang="en-US" sz="2400" dirty="0" smtClean="0"/>
              <a:t> and Wilcox</a:t>
            </a:r>
          </a:p>
          <a:p>
            <a:pPr lvl="1"/>
            <a:r>
              <a:rPr lang="en-US" sz="2000" dirty="0" smtClean="0"/>
              <a:t>Approach has qualities we want to retain, namely energy-stability applicable to both nonconforming SBP interfaces and </a:t>
            </a:r>
            <a:r>
              <a:rPr lang="en-US" sz="2000" b="1" dirty="0" smtClean="0"/>
              <a:t>hybrid</a:t>
            </a:r>
            <a:r>
              <a:rPr lang="en-US" sz="2000" dirty="0" smtClean="0"/>
              <a:t> interfaces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64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773926"/>
            <a:ext cx="1638300" cy="84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7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Glue Grids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Primary mechanism: projecting nodal solutions (on grids) to intermediate “glue” grid</a:t>
            </a:r>
          </a:p>
          <a:p>
            <a:pPr lvl="1"/>
            <a:r>
              <a:rPr lang="en-US" sz="2000" dirty="0" smtClean="0"/>
              <a:t>Solution on glue grid described by modal coefficients multiplying Legendre polynomials defined on [-1,1]</a:t>
            </a:r>
          </a:p>
          <a:p>
            <a:pPr lvl="1"/>
            <a:r>
              <a:rPr lang="en-US" sz="2000" dirty="0" smtClean="0"/>
              <a:t>What results: piecewise continuous polynomial representation</a:t>
            </a:r>
          </a:p>
          <a:p>
            <a:r>
              <a:rPr lang="en-US" sz="2400" dirty="0" smtClean="0"/>
              <a:t>Projection is then fully described by “glue-to-grid” and “grid-to-glue” operators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65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328" y="4630270"/>
            <a:ext cx="1226721" cy="4030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328" y="5073355"/>
            <a:ext cx="1296818" cy="4030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44" y="4416479"/>
            <a:ext cx="5771031" cy="123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Glue Grids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Critical note: product of these operators is NOT assumed to be identity</a:t>
            </a:r>
          </a:p>
          <a:p>
            <a:pPr lvl="1"/>
            <a:r>
              <a:rPr lang="en-US" sz="2000" dirty="0" smtClean="0"/>
              <a:t>Recall desire for “round-trip” projection fidelity – is this possible?</a:t>
            </a:r>
          </a:p>
          <a:p>
            <a:r>
              <a:rPr lang="en-US" sz="2400" dirty="0" smtClean="0"/>
              <a:t>Before delving further into construction, we need to revisit the energy dissipation rates and insert definitions of interface quantities that use this nomenclature</a:t>
            </a:r>
          </a:p>
          <a:p>
            <a:pPr lvl="1"/>
            <a:r>
              <a:rPr lang="en-US" sz="2000" dirty="0" smtClean="0"/>
              <a:t>What condition(s) for stability “pop out?”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66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26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Flux/Penalty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What will make this easier: a visual representation of one potential target simulation</a:t>
            </a:r>
          </a:p>
          <a:p>
            <a:pPr lvl="1"/>
            <a:r>
              <a:rPr lang="en-US" sz="2000" dirty="0" smtClean="0"/>
              <a:t>Box domain split in half in x – left half employs SBP finite-difference, right half uses DG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67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85" y="2637528"/>
            <a:ext cx="8382002" cy="3717236"/>
          </a:xfrm>
          <a:prstGeom prst="rect">
            <a:avLst/>
          </a:prstGeom>
        </p:spPr>
      </p:pic>
      <p:sp>
        <p:nvSpPr>
          <p:cNvPr id="5" name="Plus 4"/>
          <p:cNvSpPr/>
          <p:nvPr/>
        </p:nvSpPr>
        <p:spPr>
          <a:xfrm>
            <a:off x="4762500" y="3114675"/>
            <a:ext cx="609600" cy="557213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inus 5"/>
          <p:cNvSpPr/>
          <p:nvPr/>
        </p:nvSpPr>
        <p:spPr>
          <a:xfrm>
            <a:off x="6529388" y="3150393"/>
            <a:ext cx="671513" cy="485775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34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Flux/Penalty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For a </a:t>
            </a:r>
            <a:r>
              <a:rPr lang="en-US" sz="2400" b="1" dirty="0" smtClean="0"/>
              <a:t>conforming</a:t>
            </a:r>
            <a:r>
              <a:rPr lang="en-US" sz="2400" dirty="0" smtClean="0"/>
              <a:t> SBP interface, an energy-stable definition of the SAT penalty term can be given as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Linear combination of combination of central and upwind penalties (𝜶 controls “</a:t>
            </a:r>
            <a:r>
              <a:rPr lang="en-US" sz="2400" dirty="0" err="1" smtClean="0"/>
              <a:t>upwindedness</a:t>
            </a:r>
            <a:r>
              <a:rPr lang="en-US" sz="2400" dirty="0" smtClean="0"/>
              <a:t>”)</a:t>
            </a:r>
          </a:p>
          <a:p>
            <a:r>
              <a:rPr lang="en-US" sz="2400" dirty="0" smtClean="0"/>
              <a:t>Nonconforming interface relies on a similar principle, with the </a:t>
            </a:r>
            <a:r>
              <a:rPr lang="en-US" sz="2400" dirty="0" err="1" smtClean="0"/>
              <a:t>discretizations</a:t>
            </a:r>
            <a:r>
              <a:rPr lang="en-US" sz="2400" dirty="0" smtClean="0"/>
              <a:t> conforming at the glue-grid level</a:t>
            </a:r>
            <a:endParaRPr lang="en-US" sz="2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68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386" y="2425700"/>
            <a:ext cx="5201227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87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Flux/Penalty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We can describe the same penalization on the glue grid using glue grid quantities (barred):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Glue grid quantities are projected from the grid to the glue using the aforementioned operators:</a:t>
            </a:r>
            <a:endParaRPr lang="en-US" sz="2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69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49" y="4572000"/>
            <a:ext cx="2552700" cy="14219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607" y="2527615"/>
            <a:ext cx="5376784" cy="106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76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7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17648"/>
            <a:ext cx="8369300" cy="3479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18071" y="5101705"/>
            <a:ext cx="5707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LES Modeling of nine-species, nineteen-reaction hydrogen-air combustion mechanism. Source: NASA@SC12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40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Flux/Penalty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Note that surface Jacobians are also projected, along with a </a:t>
            </a:r>
            <a:r>
              <a:rPr lang="en-US" sz="2400" b="1" dirty="0" smtClean="0"/>
              <a:t>scaling factor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70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7" y="2006855"/>
            <a:ext cx="5740400" cy="39889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705" y="3472456"/>
            <a:ext cx="3038554" cy="2800350"/>
          </a:xfrm>
          <a:prstGeom prst="rect">
            <a:avLst/>
          </a:prstGeom>
          <a:ln w="25400">
            <a:solidFill>
              <a:srgbClr val="E62EDD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6337210" y="4467069"/>
            <a:ext cx="12700" cy="13940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364900" y="4467069"/>
            <a:ext cx="668761" cy="13940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6343560" y="5876144"/>
            <a:ext cx="69010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860" y="1720789"/>
            <a:ext cx="2552700" cy="142197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300288" y="4157663"/>
            <a:ext cx="314325" cy="309406"/>
          </a:xfrm>
          <a:prstGeom prst="rect">
            <a:avLst/>
          </a:prstGeom>
          <a:noFill/>
          <a:ln w="25400">
            <a:solidFill>
              <a:srgbClr val="E62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2457450" y="2157413"/>
            <a:ext cx="0" cy="3703741"/>
          </a:xfrm>
          <a:prstGeom prst="line">
            <a:avLst/>
          </a:prstGeom>
          <a:ln w="38100">
            <a:solidFill>
              <a:srgbClr val="8D11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2614613" y="3472456"/>
            <a:ext cx="2144092" cy="685207"/>
          </a:xfrm>
          <a:prstGeom prst="line">
            <a:avLst/>
          </a:prstGeom>
          <a:ln w="25400">
            <a:solidFill>
              <a:srgbClr val="E62E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614613" y="4467069"/>
            <a:ext cx="2144092" cy="1805737"/>
          </a:xfrm>
          <a:prstGeom prst="line">
            <a:avLst/>
          </a:prstGeom>
          <a:ln w="25400">
            <a:solidFill>
              <a:srgbClr val="E62E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337210" y="3472456"/>
            <a:ext cx="0" cy="2800350"/>
          </a:xfrm>
          <a:prstGeom prst="line">
            <a:avLst/>
          </a:prstGeom>
          <a:ln w="38100">
            <a:solidFill>
              <a:srgbClr val="8D11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62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Flux/Penalty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What remains: describing SAT penalization on the grid using the glue grid penalization</a:t>
            </a:r>
          </a:p>
          <a:p>
            <a:pPr lvl="1"/>
            <a:r>
              <a:rPr lang="en-US" sz="2000" dirty="0" smtClean="0"/>
              <a:t>Recall: projection error is nonzero</a:t>
            </a:r>
          </a:p>
          <a:p>
            <a:pPr lvl="1"/>
            <a:r>
              <a:rPr lang="en-US" sz="2000" dirty="0" smtClean="0"/>
              <a:t>For now – assume SBP block covers entire glue grid interface (no 𝚫)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71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719" y="3181792"/>
            <a:ext cx="6332561" cy="1104900"/>
          </a:xfrm>
          <a:prstGeom prst="rect">
            <a:avLst/>
          </a:prstGeom>
          <a:ln w="25400">
            <a:solidFill>
              <a:srgbClr val="8D1187"/>
            </a:solidFill>
          </a:ln>
        </p:spPr>
      </p:pic>
    </p:spTree>
    <p:extLst>
      <p:ext uri="{BB962C8B-B14F-4D97-AF65-F5344CB8AC3E}">
        <p14:creationId xmlns:p14="http://schemas.microsoft.com/office/powerpoint/2010/main" val="178399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Flux/Penalty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Similarly, for a single element of DG:</a:t>
            </a:r>
          </a:p>
          <a:p>
            <a:pPr lvl="1"/>
            <a:r>
              <a:rPr lang="en-US" sz="2000" dirty="0" smtClean="0"/>
              <a:t>No projection error – set glue space to be higher-order space than DG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endParaRPr lang="en-US" sz="2400" dirty="0" smtClean="0"/>
          </a:p>
          <a:p>
            <a:r>
              <a:rPr lang="en-US" sz="2400" dirty="0" smtClean="0"/>
              <a:t>Plugging these fluxes and penalties back into the edge dissipation rates provides a </a:t>
            </a:r>
            <a:r>
              <a:rPr lang="en-US" sz="2400" b="1" dirty="0" smtClean="0"/>
              <a:t>condition</a:t>
            </a:r>
            <a:r>
              <a:rPr lang="en-US" sz="2400" dirty="0" smtClean="0"/>
              <a:t> for non-positivity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72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600" y="2395411"/>
            <a:ext cx="3606800" cy="132462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42379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Compatibility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b="1" dirty="0" smtClean="0"/>
              <a:t>compatibility condition</a:t>
            </a:r>
            <a:r>
              <a:rPr lang="en-US" sz="2400" dirty="0" smtClean="0"/>
              <a:t> is what allows for provable energy stability</a:t>
            </a:r>
          </a:p>
          <a:p>
            <a:pPr lvl="1"/>
            <a:r>
              <a:rPr lang="en-US" sz="2000" dirty="0" smtClean="0"/>
              <a:t>(Lengthy) proof given in </a:t>
            </a:r>
            <a:r>
              <a:rPr lang="en-US" sz="2000" dirty="0" err="1" smtClean="0"/>
              <a:t>Kozdon</a:t>
            </a:r>
            <a:r>
              <a:rPr lang="en-US" sz="2000" dirty="0" smtClean="0"/>
              <a:t> and Wilcox</a:t>
            </a:r>
          </a:p>
          <a:p>
            <a:pPr lvl="1"/>
            <a:r>
              <a:rPr lang="en-US" sz="2000" b="1" dirty="0" smtClean="0"/>
              <a:t>Critical question: </a:t>
            </a:r>
            <a:r>
              <a:rPr lang="en-US" sz="2000" dirty="0" smtClean="0"/>
              <a:t>dependence on assumptions/specific formulation/governing equations?</a:t>
            </a:r>
          </a:p>
          <a:p>
            <a:pPr lvl="1"/>
            <a:endParaRPr lang="en-US" sz="2000" b="1" dirty="0"/>
          </a:p>
          <a:p>
            <a:pPr lvl="1"/>
            <a:endParaRPr lang="en-US" sz="2000" b="1" dirty="0" smtClean="0"/>
          </a:p>
          <a:p>
            <a:pPr lvl="1"/>
            <a:endParaRPr lang="en-US" sz="2000" b="1" dirty="0"/>
          </a:p>
          <a:p>
            <a:r>
              <a:rPr lang="en-US" sz="2400" dirty="0" smtClean="0"/>
              <a:t>Given its importance, this condition is considered to be an explicit </a:t>
            </a:r>
            <a:r>
              <a:rPr lang="en-US" sz="2400" b="1" dirty="0" smtClean="0"/>
              <a:t>constraint</a:t>
            </a:r>
            <a:r>
              <a:rPr lang="en-US" sz="2400" dirty="0" smtClean="0"/>
              <a:t> when constructing the operators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73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600" y="3454400"/>
            <a:ext cx="2247900" cy="627792"/>
          </a:xfrm>
          <a:prstGeom prst="rect">
            <a:avLst/>
          </a:prstGeom>
          <a:ln w="2540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117297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Glue-to-Glue Projection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Note: for misaligned grids, or grids with different order of accuracy, multiple glue layers are needed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Provided glue-to-glue projections satisfy their own version of compatibility, we can assume P</a:t>
            </a:r>
            <a:r>
              <a:rPr lang="en-US" sz="2400" baseline="-25000" dirty="0" smtClean="0"/>
              <a:t>f2g</a:t>
            </a:r>
            <a:r>
              <a:rPr lang="en-US" sz="2400" dirty="0" smtClean="0"/>
              <a:t> projects to the finest layer without loss of generality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74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938" y="5461000"/>
            <a:ext cx="2412124" cy="457200"/>
          </a:xfrm>
          <a:prstGeom prst="rect">
            <a:avLst/>
          </a:prstGeom>
          <a:ln w="25400">
            <a:solidFill>
              <a:srgbClr val="FFC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0" y="2006855"/>
            <a:ext cx="6146800" cy="208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1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Construction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We will go through the basics of the operators construction and identify </a:t>
            </a:r>
            <a:r>
              <a:rPr lang="en-US" sz="2400" b="1" dirty="0" smtClean="0"/>
              <a:t>areas of exploration/improvement</a:t>
            </a:r>
          </a:p>
          <a:p>
            <a:r>
              <a:rPr lang="en-US" sz="2400" dirty="0" smtClean="0"/>
              <a:t>Solution description on glue grid: piecewise continuous polynomials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𝝓: [-1,1] Legendre polynomials shifted to interval </a:t>
            </a:r>
            <a:r>
              <a:rPr lang="en-US" sz="2400" i="1" dirty="0" smtClean="0"/>
              <a:t>k</a:t>
            </a:r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75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800" y="3112641"/>
            <a:ext cx="2692400" cy="838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957" y="4739570"/>
            <a:ext cx="42799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60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Construction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r>
              <a:rPr lang="en-US" sz="2400" dirty="0" smtClean="0"/>
              <a:t>In the interior, assume a symmetric operator, and assume a stencil like this: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Stencils inspired by SBP interior construction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76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" y="2521983"/>
            <a:ext cx="73533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2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Construction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r>
              <a:rPr lang="en-US" sz="2400" dirty="0" smtClean="0"/>
              <a:t>Interior and boundary order pairs match SBP as well</a:t>
            </a:r>
          </a:p>
          <a:p>
            <a:r>
              <a:rPr lang="en-US" sz="2400" dirty="0" smtClean="0"/>
              <a:t>m = 2l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What conditions do we want to enforce in either direction with this stencil?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77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507" y="2363233"/>
            <a:ext cx="15748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Construction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78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50" y="1279224"/>
            <a:ext cx="4508500" cy="451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7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Construction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79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42" y="1279224"/>
            <a:ext cx="5103208" cy="471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4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T</a:t>
            </a:r>
            <a:r>
              <a:rPr lang="en-US" sz="2400" dirty="0" smtClean="0"/>
              <a:t>ime integration of chemically reacting flows presents a significant set of simulation challenges</a:t>
            </a:r>
          </a:p>
          <a:p>
            <a:pPr lvl="1"/>
            <a:r>
              <a:rPr lang="en-US" sz="2000" dirty="0" smtClean="0"/>
              <a:t>Presence of stiff terms limits </a:t>
            </a:r>
            <a:r>
              <a:rPr lang="en-US" sz="2000" dirty="0" err="1" smtClean="0"/>
              <a:t>timestep</a:t>
            </a:r>
            <a:r>
              <a:rPr lang="en-US" sz="2000" dirty="0"/>
              <a:t> </a:t>
            </a:r>
            <a:r>
              <a:rPr lang="en-US" sz="2000" dirty="0" smtClean="0"/>
              <a:t>– fluid-relevant timescale is much larger than reaction timescale</a:t>
            </a:r>
          </a:p>
          <a:p>
            <a:pPr lvl="1"/>
            <a:r>
              <a:rPr lang="en-US" sz="2000" dirty="0" smtClean="0"/>
              <a:t>Going fully explicit -&gt; </a:t>
            </a:r>
            <a:r>
              <a:rPr lang="en-US" sz="2000" b="1" dirty="0" smtClean="0"/>
              <a:t>wasteful work</a:t>
            </a:r>
          </a:p>
          <a:p>
            <a:pPr lvl="1"/>
            <a:r>
              <a:rPr lang="en-US" sz="2000" dirty="0" smtClean="0"/>
              <a:t>Going implicit -&gt; </a:t>
            </a:r>
            <a:r>
              <a:rPr lang="en-US" sz="2000" b="1" dirty="0" smtClean="0"/>
              <a:t>restrictive solve requirements</a:t>
            </a:r>
          </a:p>
          <a:p>
            <a:r>
              <a:rPr lang="en-US" sz="2400" dirty="0" smtClean="0"/>
              <a:t>One common approach: operator splitting</a:t>
            </a:r>
          </a:p>
          <a:p>
            <a:r>
              <a:rPr lang="en-US" sz="2400" dirty="0" smtClean="0"/>
              <a:t>What numerical tools exist that allow us to </a:t>
            </a:r>
            <a:r>
              <a:rPr lang="en-US" sz="2400" b="1" dirty="0" smtClean="0"/>
              <a:t>do better?</a:t>
            </a:r>
          </a:p>
          <a:p>
            <a:pPr lvl="1"/>
            <a:endParaRPr lang="en-US" sz="2000" b="1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8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2" y="1491871"/>
            <a:ext cx="83693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4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Construction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What results (in the interior) is in actuality an </a:t>
            </a:r>
            <a:r>
              <a:rPr lang="en-US" sz="2400" b="1" dirty="0" err="1" smtClean="0"/>
              <a:t>overconstrained</a:t>
            </a:r>
            <a:r>
              <a:rPr lang="en-US" sz="2400" dirty="0" smtClean="0"/>
              <a:t> system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80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1870868"/>
            <a:ext cx="4292600" cy="403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9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Construction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Furthermore, an additional constraint is fulfillment of the </a:t>
            </a:r>
            <a:r>
              <a:rPr lang="en-US" sz="2400" b="1" dirty="0" smtClean="0"/>
              <a:t>compatibility condition</a:t>
            </a:r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In practice, </a:t>
            </a:r>
            <a:r>
              <a:rPr lang="en-US" sz="2400" dirty="0" err="1" smtClean="0"/>
              <a:t>Kozdon</a:t>
            </a:r>
            <a:r>
              <a:rPr lang="en-US" sz="2400" dirty="0" smtClean="0"/>
              <a:t> and Wilcox solve for one projection operator (glue-to-grid), and obtain the other via the above condition</a:t>
            </a:r>
          </a:p>
          <a:p>
            <a:r>
              <a:rPr lang="en-US" sz="2400" b="1" dirty="0" smtClean="0"/>
              <a:t>Major question: </a:t>
            </a:r>
            <a:r>
              <a:rPr lang="en-US" sz="2400" dirty="0" smtClean="0"/>
              <a:t>why are point constraints also fulfilled?</a:t>
            </a:r>
            <a:endParaRPr lang="en-US" sz="2400" b="1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81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050" y="2463800"/>
            <a:ext cx="2247900" cy="627792"/>
          </a:xfrm>
          <a:prstGeom prst="rect">
            <a:avLst/>
          </a:prstGeom>
          <a:ln w="2540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117784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Construction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Meanwhile, what about the stencil/constraints near the boundary?</a:t>
            </a:r>
          </a:p>
          <a:p>
            <a:pPr lvl="1"/>
            <a:r>
              <a:rPr lang="en-US" sz="2000" dirty="0" smtClean="0"/>
              <a:t>As with SBP, lower order of accuracy enforced</a:t>
            </a:r>
            <a:endParaRPr lang="en-US" sz="20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82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207" y="2832100"/>
            <a:ext cx="6270585" cy="2514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907" y="2832100"/>
            <a:ext cx="935593" cy="3883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95699" y="5282093"/>
            <a:ext cx="90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002060"/>
                </a:solidFill>
              </a:rPr>
              <a:t>(r)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76755" y="2678892"/>
            <a:ext cx="90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002060"/>
                </a:solidFill>
              </a:rPr>
              <a:t>(s+1)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26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Construction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Given the lower order enforced, as well as the expanded stencil, this is where the DOFs outstrip the constraints in total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Stencil shape and order constraints again inspired by SBP, and likely dictated by compatibility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83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556" y="2489200"/>
            <a:ext cx="3816888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6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Construction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Final operator solve is </a:t>
            </a:r>
            <a:r>
              <a:rPr lang="en-US" sz="2400" b="1" dirty="0" smtClean="0"/>
              <a:t>underdetermined</a:t>
            </a:r>
            <a:endParaRPr lang="en-US" sz="2400" dirty="0" smtClean="0"/>
          </a:p>
          <a:p>
            <a:r>
              <a:rPr lang="en-US" sz="2400" dirty="0" smtClean="0"/>
              <a:t>System closed by optimizing to bring the product of the projection operators closer to an identity</a:t>
            </a:r>
          </a:p>
          <a:p>
            <a:pPr lvl="1"/>
            <a:r>
              <a:rPr lang="en-US" sz="2000" dirty="0" smtClean="0"/>
              <a:t>Minimize distance between nearest eigenvalues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Implication: </a:t>
            </a:r>
            <a:r>
              <a:rPr lang="en-US" sz="2400" b="1" dirty="0" smtClean="0"/>
              <a:t>there is more that we can ask for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84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257" y="3327842"/>
            <a:ext cx="20193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5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Construction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Further evidence of this: applying the SBP4-2 inspired projection to an SBP-to-SBP projection of a sine wave shows high errors/unsavory behavior at boundaries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85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https://codimd.tiker.net/uploads/upload_4e62cd5a13e44f7515b20935b370b82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49" y="2845983"/>
            <a:ext cx="4212051" cy="334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s://codimd.tiker.net/uploads/upload_6c022d00496312f7a89ef9feb4342d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144" y="2845983"/>
            <a:ext cx="4293407" cy="334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33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Construction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Additional experiment: what if we turn off the optimization and look at the result of the constraint solve?</a:t>
            </a:r>
          </a:p>
          <a:p>
            <a:pPr lvl="1"/>
            <a:r>
              <a:rPr lang="en-US" sz="2000" dirty="0" smtClean="0"/>
              <a:t>Sparsity patterns at higher orders near boundary somewhat baffling</a:t>
            </a:r>
          </a:p>
          <a:p>
            <a:pPr lvl="1"/>
            <a:r>
              <a:rPr lang="en-US" sz="2000" dirty="0" smtClean="0"/>
              <a:t>Optimization does not move character of operators far from this point</a:t>
            </a:r>
            <a:endParaRPr lang="en-US" sz="20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86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https://codimd.tiker.net/uploads/upload_085e09a6c4a193b9d0b598d1fd892fe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2" y="2719912"/>
            <a:ext cx="3683000" cy="117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https://codimd.tiker.net/uploads/upload_dc809ceae5ecff6311245194574520f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46" y="2781324"/>
            <a:ext cx="4381500" cy="105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195" y="4250305"/>
            <a:ext cx="5098809" cy="20447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907" y="4250305"/>
            <a:ext cx="760760" cy="31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45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Construction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Main takeaway: </a:t>
            </a:r>
            <a:r>
              <a:rPr lang="en-US" sz="2400" b="1" dirty="0" smtClean="0"/>
              <a:t>construction can be improved</a:t>
            </a:r>
          </a:p>
          <a:p>
            <a:pPr lvl="1"/>
            <a:r>
              <a:rPr lang="en-US" sz="2000" dirty="0" smtClean="0"/>
              <a:t>Constraint/compatibility solve gives an unintuitive result</a:t>
            </a:r>
          </a:p>
          <a:p>
            <a:pPr lvl="1"/>
            <a:r>
              <a:rPr lang="en-US" sz="2000" dirty="0" smtClean="0"/>
              <a:t>We should strive to remove any optimization</a:t>
            </a:r>
          </a:p>
          <a:p>
            <a:pPr lvl="1"/>
            <a:r>
              <a:rPr lang="en-US" sz="2000" dirty="0" smtClean="0"/>
              <a:t>Experimentation with changes in DOF pattern, additional constraints</a:t>
            </a:r>
          </a:p>
          <a:p>
            <a:pPr lvl="1"/>
            <a:r>
              <a:rPr lang="en-US" sz="2000" dirty="0" smtClean="0"/>
              <a:t>Modifying polynomial description on the glue grid</a:t>
            </a:r>
          </a:p>
          <a:p>
            <a:pPr lvl="1"/>
            <a:r>
              <a:rPr lang="en-US" sz="2000" b="1" dirty="0" smtClean="0"/>
              <a:t>Cannot change this at the cost of stability</a:t>
            </a:r>
            <a:endParaRPr lang="en-US" sz="2000" dirty="0" smtClean="0"/>
          </a:p>
          <a:p>
            <a:r>
              <a:rPr lang="en-US" sz="2400" dirty="0" smtClean="0"/>
              <a:t>Current approach: initial focus should be on </a:t>
            </a:r>
            <a:r>
              <a:rPr lang="en-US" sz="2400" b="1" dirty="0" smtClean="0"/>
              <a:t>interior</a:t>
            </a:r>
          </a:p>
          <a:p>
            <a:pPr lvl="1"/>
            <a:r>
              <a:rPr lang="en-US" sz="2000" dirty="0" smtClean="0"/>
              <a:t>Far simpler, and has its own set of questions</a:t>
            </a:r>
          </a:p>
          <a:p>
            <a:pPr lvl="1"/>
            <a:r>
              <a:rPr lang="en-US" sz="2000" dirty="0" smtClean="0"/>
              <a:t>How does compatibility influence the stencil?</a:t>
            </a:r>
          </a:p>
          <a:p>
            <a:pPr lvl="1"/>
            <a:r>
              <a:rPr lang="en-US" sz="2000" dirty="0" smtClean="0"/>
              <a:t>What does solving for one operator and using compatibility to obtain the other say about the accuracy of each?</a:t>
            </a:r>
            <a:endParaRPr lang="en-US" sz="20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87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45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Current Status: Understanding th</a:t>
            </a:r>
            <a:r>
              <a:rPr lang="en-US" sz="3600" dirty="0" smtClean="0"/>
              <a:t>e Interior</a:t>
            </a:r>
            <a:endParaRPr lang="en-US" sz="3600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r>
              <a:rPr lang="en-US" sz="2400" dirty="0" smtClean="0"/>
              <a:t>One useful way to explore this: fully periodic SBP-to-SBP advection example</a:t>
            </a:r>
          </a:p>
          <a:p>
            <a:r>
              <a:rPr lang="en-US" sz="2400" dirty="0" smtClean="0"/>
              <a:t>Does compatibility condition provide the same energy stability in this case as in the first-order wave equation?</a:t>
            </a:r>
          </a:p>
          <a:p>
            <a:r>
              <a:rPr lang="en-US" sz="2400" dirty="0" smtClean="0"/>
              <a:t>A walkthrough of this example follows</a:t>
            </a:r>
            <a:endParaRPr lang="en-US" sz="20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88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77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Current Status: Advection Demo</a:t>
            </a:r>
            <a:endParaRPr lang="en-US" sz="3600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Insert “glue” layer into a periodic domain</a:t>
            </a:r>
          </a:p>
          <a:p>
            <a:pPr lvl="1"/>
            <a:r>
              <a:rPr lang="en-US" sz="2000" dirty="0" smtClean="0"/>
              <a:t>Can we prove energy stability with existing operators/compatibility?</a:t>
            </a:r>
            <a:endParaRPr lang="en-US" sz="20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89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7" y="2006855"/>
            <a:ext cx="4368321" cy="339310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81002" y="2181789"/>
            <a:ext cx="0" cy="3043238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376615" y="2181789"/>
            <a:ext cx="0" cy="3043238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81002" y="5225027"/>
            <a:ext cx="2105023" cy="47568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376615" y="5244077"/>
            <a:ext cx="0" cy="21879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19378" y="5516047"/>
            <a:ext cx="1123948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7030A0"/>
                </a:solidFill>
              </a:rPr>
              <a:t>Glue Grid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995" y="2006855"/>
            <a:ext cx="3598692" cy="67175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678611"/>
            <a:ext cx="2501900" cy="3251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0" y="5072064"/>
            <a:ext cx="2120900" cy="12827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6372228" y="2686463"/>
            <a:ext cx="2610955" cy="1042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 smtClean="0"/>
              <a:t>Condition on 𝝉?</a:t>
            </a:r>
            <a:endParaRPr lang="en-US" sz="2000" dirty="0"/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01395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IMEX schemes, e.g. additive </a:t>
            </a:r>
            <a:r>
              <a:rPr lang="en-US" sz="2400" dirty="0" err="1" smtClean="0"/>
              <a:t>Runge-Kutta</a:t>
            </a:r>
            <a:r>
              <a:rPr lang="en-US" sz="2400" dirty="0" smtClean="0"/>
              <a:t> schemes of Kennedy and Carpenter</a:t>
            </a:r>
          </a:p>
          <a:p>
            <a:pPr lvl="1"/>
            <a:r>
              <a:rPr lang="en-US" sz="2000" dirty="0" smtClean="0"/>
              <a:t>Designed primarily for convection-diffusion-reaction equations</a:t>
            </a:r>
          </a:p>
          <a:p>
            <a:pPr lvl="1"/>
            <a:r>
              <a:rPr lang="en-US" sz="2000" dirty="0" smtClean="0"/>
              <a:t>Higher order (can be lost when simulating DAEs)</a:t>
            </a:r>
          </a:p>
          <a:p>
            <a:pPr lvl="1"/>
            <a:r>
              <a:rPr lang="en-US" sz="2000" dirty="0" err="1" smtClean="0"/>
              <a:t>Timestepping</a:t>
            </a:r>
            <a:r>
              <a:rPr lang="en-US" sz="2000" dirty="0" smtClean="0"/>
              <a:t> limitations removed, but timescales not easily split</a:t>
            </a:r>
          </a:p>
          <a:p>
            <a:r>
              <a:rPr lang="en-US" sz="2400" dirty="0" smtClean="0"/>
              <a:t>Multi-rate schemes, e.g. multi-rate multistep schemes derived from Gear and Wells</a:t>
            </a:r>
          </a:p>
          <a:p>
            <a:pPr lvl="1"/>
            <a:r>
              <a:rPr lang="en-US" sz="2000" dirty="0" smtClean="0"/>
              <a:t>Splitting of timescales comes from per-component history management on different intervals</a:t>
            </a:r>
          </a:p>
          <a:p>
            <a:pPr lvl="1"/>
            <a:r>
              <a:rPr lang="en-US" sz="2000" dirty="0" smtClean="0"/>
              <a:t>Mixing of implicitly and explicitly advanced components not yet accomplished/unexplored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9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88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Current Status: Advection Demo</a:t>
            </a:r>
            <a:endParaRPr lang="en-US" sz="3600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Without the glue grid, the two sides of the domain conform at the </a:t>
            </a:r>
            <a:r>
              <a:rPr lang="en-US" sz="2400" b="1" dirty="0" smtClean="0"/>
              <a:t>grid point</a:t>
            </a:r>
            <a:r>
              <a:rPr lang="en-US" sz="2400" dirty="0" smtClean="0"/>
              <a:t> level, and proof of stability follows from energy:</a:t>
            </a:r>
            <a:endParaRPr lang="en-US" sz="20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90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8" y="1990597"/>
            <a:ext cx="5994400" cy="711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2701797"/>
            <a:ext cx="5524500" cy="812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998" y="3704588"/>
            <a:ext cx="4419600" cy="393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" y="4289875"/>
            <a:ext cx="4419600" cy="20447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650" y="4644515"/>
            <a:ext cx="4495800" cy="13716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229600" y="5330315"/>
            <a:ext cx="831850" cy="4275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91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Current Status: Advection Demo</a:t>
            </a:r>
            <a:endParaRPr lang="en-US" sz="3600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With the glue grid involved, we must examine the penalization on the </a:t>
            </a:r>
            <a:r>
              <a:rPr lang="en-US" sz="2400" b="1" dirty="0" smtClean="0"/>
              <a:t>glue grid interval</a:t>
            </a:r>
            <a:r>
              <a:rPr lang="en-US" sz="2400" dirty="0" smtClean="0"/>
              <a:t> level</a:t>
            </a:r>
            <a:endParaRPr lang="en-US" sz="20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91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8" y="1990597"/>
            <a:ext cx="5994400" cy="71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72" y="2756732"/>
            <a:ext cx="7543800" cy="838200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22" y="3814967"/>
            <a:ext cx="6946900" cy="1346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5228802"/>
            <a:ext cx="58420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7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Current Status: Advection Demo</a:t>
            </a:r>
            <a:endParaRPr lang="en-US" sz="3600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From there, use </a:t>
            </a:r>
            <a:r>
              <a:rPr lang="en-US" sz="2400" b="1" dirty="0" smtClean="0"/>
              <a:t>compatibility:</a:t>
            </a:r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r>
              <a:rPr lang="en-US" sz="2400" dirty="0" smtClean="0"/>
              <a:t>This gives the same condition on 𝝉 as before, via the same analysis of principal minors to prove negative semi-definiteness </a:t>
            </a:r>
            <a:endParaRPr lang="en-US" sz="20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92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907" y="1594105"/>
            <a:ext cx="5842000" cy="825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557" y="2609876"/>
            <a:ext cx="1790700" cy="495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957" y="3328426"/>
            <a:ext cx="5549900" cy="749300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45864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Current Status: Advection Demo</a:t>
            </a:r>
            <a:endParaRPr lang="en-US" sz="3600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Validate this approach by both confirming energy ODE matches evolving energy of integrated system, and by confirming that for 𝝉 = 1, system energy decreases </a:t>
            </a:r>
            <a:endParaRPr lang="en-US" sz="20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93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" y="2330248"/>
            <a:ext cx="4368321" cy="339310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34656" y="2505182"/>
            <a:ext cx="0" cy="3043238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630269" y="2505182"/>
            <a:ext cx="0" cy="3043238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34656" y="5548420"/>
            <a:ext cx="2105023" cy="47568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630269" y="5567470"/>
            <a:ext cx="0" cy="21879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873032" y="5839440"/>
            <a:ext cx="1123948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7030A0"/>
                </a:solidFill>
              </a:rPr>
              <a:t>Glue Grid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186" y="1929826"/>
            <a:ext cx="3076656" cy="23278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253" y="4257667"/>
            <a:ext cx="2957589" cy="231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1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Current Status: Advection Demo</a:t>
            </a:r>
            <a:endParaRPr lang="en-US" sz="3600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Main takeaway: keys to provable stability are use of compatibility to express energy on the glue grid level only, as well as clever “error” definition</a:t>
            </a:r>
            <a:endParaRPr lang="en-US" sz="20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94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" y="2330248"/>
            <a:ext cx="4368321" cy="339310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34656" y="2505182"/>
            <a:ext cx="0" cy="3043238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630269" y="2505182"/>
            <a:ext cx="0" cy="3043238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34656" y="5548420"/>
            <a:ext cx="2105023" cy="47568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630269" y="5567470"/>
            <a:ext cx="0" cy="21879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873032" y="5839440"/>
            <a:ext cx="1123948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7030A0"/>
                </a:solidFill>
              </a:rPr>
              <a:t>Glue Grid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186" y="1929826"/>
            <a:ext cx="3076656" cy="23278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253" y="4257667"/>
            <a:ext cx="2957589" cy="231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3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Demonstrative Test Problem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Initial target is the same as </a:t>
            </a:r>
            <a:r>
              <a:rPr lang="en-US" sz="2400" dirty="0" err="1" smtClean="0"/>
              <a:t>Kozdon</a:t>
            </a:r>
            <a:r>
              <a:rPr lang="en-US" sz="2400" dirty="0" smtClean="0"/>
              <a:t> and Wilcox, with split domain previously shown</a:t>
            </a:r>
          </a:p>
          <a:p>
            <a:pPr lvl="1"/>
            <a:endParaRPr lang="en-US" sz="2000" dirty="0" smtClean="0"/>
          </a:p>
          <a:p>
            <a:endParaRPr lang="en-US" dirty="0" smtClean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95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40" y="3086100"/>
            <a:ext cx="7183919" cy="31859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744" y="2110972"/>
            <a:ext cx="5416681" cy="6812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8263" y="2266925"/>
            <a:ext cx="52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(IC)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14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Demonstrative Test Problem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Initial target is the same as </a:t>
            </a:r>
            <a:r>
              <a:rPr lang="en-US" sz="2400" dirty="0" err="1" smtClean="0"/>
              <a:t>Kozdon</a:t>
            </a:r>
            <a:r>
              <a:rPr lang="en-US" sz="2400" dirty="0" smtClean="0"/>
              <a:t> and Wilcox, with split domain previously shown</a:t>
            </a:r>
          </a:p>
          <a:p>
            <a:pPr lvl="1"/>
            <a:endParaRPr lang="en-US" sz="2000" dirty="0" smtClean="0"/>
          </a:p>
          <a:p>
            <a:endParaRPr lang="en-US" dirty="0" smtClean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96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40" y="3086100"/>
            <a:ext cx="7183919" cy="31859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1888231"/>
            <a:ext cx="5880100" cy="1155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08262" y="2266925"/>
            <a:ext cx="780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(Soln.)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5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Risk Mitigation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Important </a:t>
            </a:r>
            <a:r>
              <a:rPr lang="en-US" sz="2400" dirty="0"/>
              <a:t>question: </a:t>
            </a:r>
            <a:r>
              <a:rPr lang="en-US" sz="2400" b="1" dirty="0"/>
              <a:t>what if this doesn’t work out</a:t>
            </a:r>
            <a:r>
              <a:rPr lang="en-US" sz="2400" b="1" dirty="0" smtClean="0"/>
              <a:t>?</a:t>
            </a:r>
          </a:p>
          <a:p>
            <a:r>
              <a:rPr lang="en-US" sz="2400" dirty="0" smtClean="0"/>
              <a:t>Still to-do with existing operators: extension to three dimensions/additional problems</a:t>
            </a:r>
          </a:p>
          <a:p>
            <a:pPr lvl="1"/>
            <a:r>
              <a:rPr lang="en-US" sz="2000" dirty="0" smtClean="0"/>
              <a:t>Susceptibility to geometric corner cases?</a:t>
            </a:r>
          </a:p>
          <a:p>
            <a:pPr lvl="1"/>
            <a:r>
              <a:rPr lang="en-US" sz="2000" dirty="0" smtClean="0"/>
              <a:t>Does compatibility condition universally provide stability?</a:t>
            </a:r>
          </a:p>
          <a:p>
            <a:r>
              <a:rPr lang="en-US" sz="2400" dirty="0" smtClean="0"/>
              <a:t>Additional question: effect on time integration</a:t>
            </a:r>
          </a:p>
          <a:p>
            <a:pPr lvl="1"/>
            <a:r>
              <a:rPr lang="en-US" sz="2000" dirty="0" smtClean="0"/>
              <a:t>Stiffness of interface projection relative to interior/exterior boundaries</a:t>
            </a:r>
          </a:p>
          <a:p>
            <a:pPr lvl="1"/>
            <a:r>
              <a:rPr lang="en-US" sz="2000" dirty="0" smtClean="0"/>
              <a:t>Exposure to multi-rate as needed would be straightforward</a:t>
            </a:r>
            <a:endParaRPr lang="en-US" sz="20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97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1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Outlook and Open Questions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Currently: projection operator approach implemented in Python SBP-DG hybrid code</a:t>
            </a:r>
          </a:p>
          <a:p>
            <a:pPr lvl="1"/>
            <a:r>
              <a:rPr lang="en-US" sz="2000" dirty="0" smtClean="0"/>
              <a:t>Assessed via advection and wave examples</a:t>
            </a:r>
          </a:p>
          <a:p>
            <a:r>
              <a:rPr lang="en-US" sz="2400" dirty="0" smtClean="0"/>
              <a:t>Various concerns raised</a:t>
            </a:r>
          </a:p>
          <a:p>
            <a:pPr lvl="1"/>
            <a:r>
              <a:rPr lang="en-US" sz="2000" dirty="0" smtClean="0"/>
              <a:t>Optimization to “close the loop” should be avoided</a:t>
            </a:r>
          </a:p>
          <a:p>
            <a:pPr lvl="1"/>
            <a:r>
              <a:rPr lang="en-US" sz="2000" dirty="0" smtClean="0"/>
              <a:t>Sparsity of projection operators, as well as boundary behavior, is troubling</a:t>
            </a:r>
          </a:p>
          <a:p>
            <a:pPr lvl="1"/>
            <a:r>
              <a:rPr lang="en-US" sz="2000" dirty="0" smtClean="0"/>
              <a:t>Constraints outlined in literature are in practice ignored</a:t>
            </a:r>
          </a:p>
          <a:p>
            <a:r>
              <a:rPr lang="en-US" sz="2400" dirty="0" smtClean="0"/>
              <a:t>Critical and continuing question: </a:t>
            </a:r>
            <a:r>
              <a:rPr lang="en-US" sz="2400" b="1" dirty="0" smtClean="0"/>
              <a:t>how can we improve this formulation?</a:t>
            </a:r>
          </a:p>
          <a:p>
            <a:pPr lvl="1"/>
            <a:r>
              <a:rPr lang="en-US" sz="2000" dirty="0" smtClean="0"/>
              <a:t>Additional constraints/fewer DOFs?</a:t>
            </a:r>
          </a:p>
          <a:p>
            <a:pPr lvl="1"/>
            <a:r>
              <a:rPr lang="en-US" sz="2000" b="1" dirty="0" smtClean="0"/>
              <a:t>Rethinking compatibility as a critical condition?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98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16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[1] </a:t>
            </a:r>
            <a:r>
              <a:rPr lang="en-US" sz="2400" dirty="0"/>
              <a:t>Mikida, Cory, Andreas </a:t>
            </a:r>
            <a:r>
              <a:rPr lang="en-US" sz="2400" dirty="0" err="1"/>
              <a:t>Klöckner</a:t>
            </a:r>
            <a:r>
              <a:rPr lang="en-US" sz="2400" dirty="0"/>
              <a:t>, and Daniel </a:t>
            </a:r>
            <a:r>
              <a:rPr lang="en-US" sz="2400" dirty="0" err="1"/>
              <a:t>Bodony</a:t>
            </a:r>
            <a:r>
              <a:rPr lang="en-US" sz="2400" dirty="0"/>
              <a:t>. "Multi-rate time integration on overset meshes." </a:t>
            </a:r>
            <a:r>
              <a:rPr lang="en-US" sz="2400" i="1" dirty="0"/>
              <a:t>Journal of Computational Physics</a:t>
            </a:r>
            <a:r>
              <a:rPr lang="en-US" sz="2400" dirty="0"/>
              <a:t> 396 (2019): 325-346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[2] </a:t>
            </a:r>
            <a:r>
              <a:rPr lang="en-US" sz="2400" dirty="0" err="1"/>
              <a:t>Michalke</a:t>
            </a:r>
            <a:r>
              <a:rPr lang="en-US" sz="2400" dirty="0"/>
              <a:t>, </a:t>
            </a:r>
            <a:r>
              <a:rPr lang="en-US" sz="2400" dirty="0" err="1"/>
              <a:t>Alfons</a:t>
            </a:r>
            <a:r>
              <a:rPr lang="en-US" sz="2400" dirty="0"/>
              <a:t>. "On the inviscid instability of the </a:t>
            </a:r>
            <a:r>
              <a:rPr lang="en-US" sz="2400" dirty="0" smtClean="0"/>
              <a:t>hyperbolic tangent </a:t>
            </a:r>
            <a:r>
              <a:rPr lang="en-US" sz="2400" dirty="0"/>
              <a:t>velocity profile." </a:t>
            </a:r>
            <a:r>
              <a:rPr lang="en-US" sz="2400" i="1" dirty="0"/>
              <a:t>Journal of Fluid Mechanics</a:t>
            </a:r>
            <a:r>
              <a:rPr lang="en-US" sz="2400" dirty="0"/>
              <a:t> 19.4 (1964): 543-556.</a:t>
            </a:r>
            <a:endParaRPr lang="en-US" sz="2400" dirty="0" smtClean="0"/>
          </a:p>
          <a:p>
            <a:r>
              <a:rPr lang="en-US" sz="2400" dirty="0" smtClean="0"/>
              <a:t>[3] </a:t>
            </a:r>
            <a:r>
              <a:rPr lang="en-US" sz="2400" dirty="0" err="1"/>
              <a:t>Blumen</a:t>
            </a:r>
            <a:r>
              <a:rPr lang="en-US" sz="2400" dirty="0"/>
              <a:t>, William. "Shear layer instability of an inviscid compressible fluid." </a:t>
            </a:r>
            <a:r>
              <a:rPr lang="en-US" sz="2400" i="1" dirty="0"/>
              <a:t>Journal of Fluid Mechanics</a:t>
            </a:r>
            <a:r>
              <a:rPr lang="en-US" sz="2400" dirty="0"/>
              <a:t> 40.4 (1970): 769-781.</a:t>
            </a:r>
            <a:endParaRPr lang="en-US" sz="2400" dirty="0" smtClean="0"/>
          </a:p>
          <a:p>
            <a:r>
              <a:rPr lang="en-US" sz="2400" dirty="0" smtClean="0"/>
              <a:t>[4] </a:t>
            </a:r>
            <a:r>
              <a:rPr lang="en-US" sz="2400" dirty="0" err="1"/>
              <a:t>Kozdon</a:t>
            </a:r>
            <a:r>
              <a:rPr lang="en-US" sz="2400" dirty="0"/>
              <a:t>, Jeremy E., and Lucas C. Wilcox. "Stable coupling of nonconforming, high-order finite difference methods." </a:t>
            </a:r>
            <a:r>
              <a:rPr lang="en-US" sz="2400" i="1" dirty="0"/>
              <a:t>SIAM Journal on Scientific Computing</a:t>
            </a:r>
            <a:r>
              <a:rPr lang="en-US" sz="2400" dirty="0"/>
              <a:t> 38.2 (2016): A923-A952.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99</a:t>
            </a:fld>
            <a:endParaRPr lang="en-US"/>
          </a:p>
        </p:txBody>
      </p:sp>
      <p:pic>
        <p:nvPicPr>
          <p:cNvPr id="6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53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56198</TotalTime>
  <Words>4709</Words>
  <Application>Microsoft Macintosh PowerPoint</Application>
  <PresentationFormat>Letter Paper (8.5x11 in)</PresentationFormat>
  <Paragraphs>946</Paragraphs>
  <Slides>104</Slides>
  <Notes>103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1" baseType="lpstr">
      <vt:lpstr>Calibri</vt:lpstr>
      <vt:lpstr>Calibri Light</vt:lpstr>
      <vt:lpstr>Mangal</vt:lpstr>
      <vt:lpstr>System Font Regular</vt:lpstr>
      <vt:lpstr>Arial</vt:lpstr>
      <vt:lpstr>Office Theme</vt:lpstr>
      <vt:lpstr>Equation</vt:lpstr>
      <vt:lpstr>Time Integration of Reacting Flows and Energy-Stable Hybrid Spatial Discretizations</vt:lpstr>
      <vt:lpstr>Goals for This Presentation</vt:lpstr>
      <vt:lpstr>Goals for This Presentation</vt:lpstr>
      <vt:lpstr>Goals for This Presentation</vt:lpstr>
      <vt:lpstr>Goals for This Presentation</vt:lpstr>
      <vt:lpstr>Time Integration of Reacting Flows</vt:lpstr>
      <vt:lpstr>Motivation and Background</vt:lpstr>
      <vt:lpstr>Motivation and Background</vt:lpstr>
      <vt:lpstr>Motivation and Background</vt:lpstr>
      <vt:lpstr>Motivation and Background</vt:lpstr>
      <vt:lpstr>Motivation and Background</vt:lpstr>
      <vt:lpstr>The Topic/Problem</vt:lpstr>
      <vt:lpstr>Governing Equations</vt:lpstr>
      <vt:lpstr>Governing Equations (2)</vt:lpstr>
      <vt:lpstr>Gap: Species Production Rates</vt:lpstr>
      <vt:lpstr>Numerics: Multi-Rate Integration</vt:lpstr>
      <vt:lpstr>Numerics: Multi-Rate Integration (2)</vt:lpstr>
      <vt:lpstr>Numerics: Multi-Rate Integration (3)</vt:lpstr>
      <vt:lpstr>Gap: Multi-Rate Example</vt:lpstr>
      <vt:lpstr>Gap: Multi-Rate Example (2)</vt:lpstr>
      <vt:lpstr>Gap: Multi-Rate Example (3)</vt:lpstr>
      <vt:lpstr>Numerics: Multi-Rate Integration (4)</vt:lpstr>
      <vt:lpstr>Numerics: Multi-Rate Chemistry</vt:lpstr>
      <vt:lpstr>Numerics: Multi-Rate Chemistry (2)</vt:lpstr>
      <vt:lpstr>Numerics: Multi-Rate Chemistry (3)</vt:lpstr>
      <vt:lpstr>Numerics: Implicit Chemistry</vt:lpstr>
      <vt:lpstr>Numerics: Implicit Chemistry</vt:lpstr>
      <vt:lpstr>Numerics: Implicit Chemistry (2)</vt:lpstr>
      <vt:lpstr>Numerics: Implicit Chemistry (3)</vt:lpstr>
      <vt:lpstr>Numerics: Implicit Chemistry (4)</vt:lpstr>
      <vt:lpstr>Numerics: Implicit Chemistry (5)</vt:lpstr>
      <vt:lpstr>Gap: PyJac-V2 Validation</vt:lpstr>
      <vt:lpstr>Gap: PyJac-V2 Validation</vt:lpstr>
      <vt:lpstr>Gap: PyJac-V2 Validation</vt:lpstr>
      <vt:lpstr>Gap: PyJac-V2 Validation</vt:lpstr>
      <vt:lpstr>Numerics: Error/Timestep Control</vt:lpstr>
      <vt:lpstr>Numerics: Error/Timestep Control (2)</vt:lpstr>
      <vt:lpstr>Numerics: Error/Timestep Control (3)</vt:lpstr>
      <vt:lpstr>Current Status: Controller</vt:lpstr>
      <vt:lpstr>Current Status: Controller (2)</vt:lpstr>
      <vt:lpstr>Current Status: Controller (3)</vt:lpstr>
      <vt:lpstr>Current Status: Controller (3)</vt:lpstr>
      <vt:lpstr>Demonstrative Test Problem</vt:lpstr>
      <vt:lpstr>Current Status: Test Problem</vt:lpstr>
      <vt:lpstr>Current Status: Test Problem</vt:lpstr>
      <vt:lpstr>Current Status: Synthesis/V+V</vt:lpstr>
      <vt:lpstr>Current Status: Synthesis/V+V</vt:lpstr>
      <vt:lpstr>Current Status: Synthesis/V+V</vt:lpstr>
      <vt:lpstr>Current Status: Synthesis/V+V</vt:lpstr>
      <vt:lpstr>Risk Mitigation</vt:lpstr>
      <vt:lpstr>Outlook and Open Questions</vt:lpstr>
      <vt:lpstr>Energy-Stable Hybrid Spatial Discretizations</vt:lpstr>
      <vt:lpstr>Motivation and Background</vt:lpstr>
      <vt:lpstr>Motivation and Background</vt:lpstr>
      <vt:lpstr>Motivation and Background</vt:lpstr>
      <vt:lpstr>Motivation and Background</vt:lpstr>
      <vt:lpstr>Motivation and Background</vt:lpstr>
      <vt:lpstr>The Topic/Problem</vt:lpstr>
      <vt:lpstr>Motivation and Background</vt:lpstr>
      <vt:lpstr>In This Section…</vt:lpstr>
      <vt:lpstr>Governing Equations</vt:lpstr>
      <vt:lpstr>Demonstrating Stability</vt:lpstr>
      <vt:lpstr>Demonstrating Stability</vt:lpstr>
      <vt:lpstr>Interface Method</vt:lpstr>
      <vt:lpstr>Interface Method: Glue Grids</vt:lpstr>
      <vt:lpstr>Interface Method: Glue Grids</vt:lpstr>
      <vt:lpstr>Interface Method: Flux/Penalty</vt:lpstr>
      <vt:lpstr>Interface Method: Flux/Penalty</vt:lpstr>
      <vt:lpstr>Interface Method: Flux/Penalty</vt:lpstr>
      <vt:lpstr>Interface Method: Flux/Penalty</vt:lpstr>
      <vt:lpstr>Interface Method: Flux/Penalty</vt:lpstr>
      <vt:lpstr>Interface Method: Flux/Penalty</vt:lpstr>
      <vt:lpstr>Interface Method: Compatibility</vt:lpstr>
      <vt:lpstr>Gap: Glue-to-Glue Projection</vt:lpstr>
      <vt:lpstr>Interface Method: Construction</vt:lpstr>
      <vt:lpstr>Interface Method: Construction</vt:lpstr>
      <vt:lpstr>Interface Method: Construction</vt:lpstr>
      <vt:lpstr>Interface Method: Construction</vt:lpstr>
      <vt:lpstr>Interface Method: Construction</vt:lpstr>
      <vt:lpstr>Interface Method: Construction</vt:lpstr>
      <vt:lpstr>Interface Method: Construction</vt:lpstr>
      <vt:lpstr>Interface Method: Construction</vt:lpstr>
      <vt:lpstr>Interface Method: Construction</vt:lpstr>
      <vt:lpstr>Interface Method: Construction</vt:lpstr>
      <vt:lpstr>Interface Method: Construction</vt:lpstr>
      <vt:lpstr>Interface Method: Construction</vt:lpstr>
      <vt:lpstr>Interface Method: Construction</vt:lpstr>
      <vt:lpstr>Current Status: Understanding the Interior</vt:lpstr>
      <vt:lpstr>Current Status: Advection Demo</vt:lpstr>
      <vt:lpstr>Current Status: Advection Demo</vt:lpstr>
      <vt:lpstr>Current Status: Advection Demo</vt:lpstr>
      <vt:lpstr>Current Status: Advection Demo</vt:lpstr>
      <vt:lpstr>Current Status: Advection Demo</vt:lpstr>
      <vt:lpstr>Current Status: Advection Demo</vt:lpstr>
      <vt:lpstr>Demonstrative Test Problem</vt:lpstr>
      <vt:lpstr>Demonstrative Test Problem</vt:lpstr>
      <vt:lpstr>Risk Mitigation</vt:lpstr>
      <vt:lpstr>Outlook and Open Questions</vt:lpstr>
      <vt:lpstr>References</vt:lpstr>
      <vt:lpstr>BACKUP</vt:lpstr>
      <vt:lpstr>Gap: Mass Diffusion</vt:lpstr>
      <vt:lpstr>Gap: Thermodynamic Quantities</vt:lpstr>
      <vt:lpstr>Gap: Attenuation</vt:lpstr>
      <vt:lpstr>Implementation: Code Generation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600</cp:revision>
  <cp:lastPrinted>2020-12-29T18:52:37Z</cp:lastPrinted>
  <dcterms:created xsi:type="dcterms:W3CDTF">2019-09-11T01:44:20Z</dcterms:created>
  <dcterms:modified xsi:type="dcterms:W3CDTF">2021-02-12T21:43:00Z</dcterms:modified>
</cp:coreProperties>
</file>